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8738" autoAdjust="0"/>
  </p:normalViewPr>
  <p:slideViewPr>
    <p:cSldViewPr snapToGrid="0">
      <p:cViewPr varScale="1">
        <p:scale>
          <a:sx n="38" d="100"/>
          <a:sy n="38" d="100"/>
        </p:scale>
        <p:origin x="60" y="5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van Tuinen" userId="ed22c550-b84f-4481-816d-c5ae7bd4721b" providerId="ADAL" clId="{C9ED0CB5-20B1-4971-9F27-DC787B0D991C}"/>
    <pc:docChg chg="custSel modSld">
      <pc:chgData name="Hanneke van Tuinen" userId="ed22c550-b84f-4481-816d-c5ae7bd4721b" providerId="ADAL" clId="{C9ED0CB5-20B1-4971-9F27-DC787B0D991C}" dt="2021-03-01T15:14:16.027" v="16" actId="12"/>
      <pc:docMkLst>
        <pc:docMk/>
      </pc:docMkLst>
      <pc:sldChg chg="modSp mod">
        <pc:chgData name="Hanneke van Tuinen" userId="ed22c550-b84f-4481-816d-c5ae7bd4721b" providerId="ADAL" clId="{C9ED0CB5-20B1-4971-9F27-DC787B0D991C}" dt="2021-03-01T15:14:16.027" v="16" actId="12"/>
        <pc:sldMkLst>
          <pc:docMk/>
          <pc:sldMk cId="4238023602" sldId="261"/>
        </pc:sldMkLst>
        <pc:spChg chg="mod">
          <ac:chgData name="Hanneke van Tuinen" userId="ed22c550-b84f-4481-816d-c5ae7bd4721b" providerId="ADAL" clId="{C9ED0CB5-20B1-4971-9F27-DC787B0D991C}" dt="2021-03-01T15:14:16.027" v="16" actId="12"/>
          <ac:spMkLst>
            <pc:docMk/>
            <pc:sldMk cId="4238023602" sldId="261"/>
            <ac:spMk id="3" creationId="{04F67048-1A8E-49F2-9A59-2596A01B96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CD343-A962-4DAD-A500-C56508717E06}" type="datetimeFigureOut">
              <a:rPr lang="nl-NL" smtClean="0"/>
              <a:t>1-3-2021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CA584-2818-4919-928D-FB778CFCACFD}" type="slidenum">
              <a:rPr lang="nl-NL" smtClean="0"/>
              <a:t>‹nr.›</a:t>
            </a:fld>
            <a:endParaRPr lang="nl-NL"/>
          </a:p>
        </p:txBody>
      </p:sp>
    </p:spTree>
    <p:extLst>
      <p:ext uri="{BB962C8B-B14F-4D97-AF65-F5344CB8AC3E}">
        <p14:creationId xmlns:p14="http://schemas.microsoft.com/office/powerpoint/2010/main" val="12342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altLang="nl-NL" dirty="0"/>
              <a:t>Kelp: soort zeewier, bevordert de werking van de schildklier</a:t>
            </a:r>
          </a:p>
          <a:p>
            <a:pPr eaLnBrk="1" hangingPunct="1">
              <a:spcBef>
                <a:spcPct val="0"/>
              </a:spcBef>
            </a:pPr>
            <a:r>
              <a:rPr lang="nl-NL" altLang="nl-NL" dirty="0"/>
              <a:t>Ziekte van Plummer: toxische multinodulair struma : Nodulair betekent knobbelig; struma is een vergrote schildklier.</a:t>
            </a:r>
          </a:p>
          <a:p>
            <a:pPr eaLnBrk="1" hangingPunct="1">
              <a:spcBef>
                <a:spcPct val="0"/>
              </a:spcBef>
            </a:pPr>
            <a:r>
              <a:rPr lang="nl-NL" altLang="nl-NL" dirty="0"/>
              <a:t> De aandoening komt vaak in de familie voor. De knobbels zijn gebiedjes die zich niets aantrekken van TSH (= schildklier stimulerend hormoon). Deze gebiedjes gaan hun eigen gang en maken steeds meer schildklierhormoon.</a:t>
            </a:r>
          </a:p>
          <a:p>
            <a:pPr eaLnBrk="1" hangingPunct="1">
              <a:spcBef>
                <a:spcPct val="0"/>
              </a:spcBef>
            </a:pPr>
            <a:r>
              <a:rPr lang="nl-NL" altLang="nl-NL" dirty="0"/>
              <a:t> Als er slechts één (hyper)actieve knobbel is, noem je dit een toxisch adenoom of nodus. </a:t>
            </a:r>
          </a:p>
          <a:p>
            <a:pPr eaLnBrk="1" hangingPunct="1">
              <a:spcBef>
                <a:spcPct val="0"/>
              </a:spcBef>
            </a:pPr>
            <a:endParaRPr lang="nl-NL" altLang="nl-NL" dirty="0"/>
          </a:p>
        </p:txBody>
      </p:sp>
      <p:sp>
        <p:nvSpPr>
          <p:cNvPr id="4" name="Tijdelijke aanduiding voor dianummer 3"/>
          <p:cNvSpPr>
            <a:spLocks noGrp="1"/>
          </p:cNvSpPr>
          <p:nvPr>
            <p:ph type="sldNum" sz="quarter" idx="5"/>
          </p:nvPr>
        </p:nvSpPr>
        <p:spPr/>
        <p:txBody>
          <a:bodyPr/>
          <a:lstStyle/>
          <a:p>
            <a:fld id="{898CA584-2818-4919-928D-FB778CFCACFD}" type="slidenum">
              <a:rPr lang="nl-NL" smtClean="0"/>
              <a:t>10</a:t>
            </a:fld>
            <a:endParaRPr lang="nl-NL"/>
          </a:p>
        </p:txBody>
      </p:sp>
    </p:spTree>
    <p:extLst>
      <p:ext uri="{BB962C8B-B14F-4D97-AF65-F5344CB8AC3E}">
        <p14:creationId xmlns:p14="http://schemas.microsoft.com/office/powerpoint/2010/main" val="11569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een schildklierscintigrafie wordt een kleine dosis licht radioactieve vloeistof intraveneus toegediend. Een gevoelige camera zet de waargenomen, zwakke straling om in beelden. Deze beelden verschaffen informatie over de manier waarop de toegediende stof door het schildklierweefsel wordt opgenomen. Bij een schildklierscintigrafie wordt gekeken naar het werking, de grootte en de ligging van de schildklier.</a:t>
            </a:r>
          </a:p>
        </p:txBody>
      </p:sp>
      <p:sp>
        <p:nvSpPr>
          <p:cNvPr id="4" name="Tijdelijke aanduiding voor dianummer 3"/>
          <p:cNvSpPr>
            <a:spLocks noGrp="1"/>
          </p:cNvSpPr>
          <p:nvPr>
            <p:ph type="sldNum" sz="quarter" idx="5"/>
          </p:nvPr>
        </p:nvSpPr>
        <p:spPr/>
        <p:txBody>
          <a:bodyPr/>
          <a:lstStyle/>
          <a:p>
            <a:fld id="{898CA584-2818-4919-928D-FB778CFCACFD}" type="slidenum">
              <a:rPr lang="nl-NL" smtClean="0"/>
              <a:t>14</a:t>
            </a:fld>
            <a:endParaRPr lang="nl-NL"/>
          </a:p>
        </p:txBody>
      </p:sp>
    </p:spTree>
    <p:extLst>
      <p:ext uri="{BB962C8B-B14F-4D97-AF65-F5344CB8AC3E}">
        <p14:creationId xmlns:p14="http://schemas.microsoft.com/office/powerpoint/2010/main" val="159010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51730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08873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47729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8752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55004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45108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65878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150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20530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2724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76559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74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2564451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4" r:id="rId7"/>
    <p:sldLayoutId id="2147483715" r:id="rId8"/>
    <p:sldLayoutId id="2147483716" r:id="rId9"/>
    <p:sldLayoutId id="2147483717" r:id="rId10"/>
    <p:sldLayoutId id="2147483718" r:id="rId11"/>
    <p:sldLayoutId id="2147483720"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8">
            <a:extLst>
              <a:ext uri="{FF2B5EF4-FFF2-40B4-BE49-F238E27FC236}">
                <a16:creationId xmlns:a16="http://schemas.microsoft.com/office/drawing/2014/main" id="{F3CEB4D1-AA3F-4A8F-8207-6E71EC12C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3">
            <a:extLst>
              <a:ext uri="{FF2B5EF4-FFF2-40B4-BE49-F238E27FC236}">
                <a16:creationId xmlns:a16="http://schemas.microsoft.com/office/drawing/2014/main" id="{ABABD1C3-CFF1-42C1-99E8-6A6579A3BA71}"/>
              </a:ext>
            </a:extLst>
          </p:cNvPr>
          <p:cNvPicPr>
            <a:picLocks noChangeAspect="1"/>
          </p:cNvPicPr>
          <p:nvPr/>
        </p:nvPicPr>
        <p:blipFill rotWithShape="1">
          <a:blip r:embed="rId2"/>
          <a:srcRect t="22416" b="32494"/>
          <a:stretch/>
        </p:blipFill>
        <p:spPr>
          <a:xfrm>
            <a:off x="-3048" y="10"/>
            <a:ext cx="12191980" cy="6857990"/>
          </a:xfrm>
          <a:prstGeom prst="rect">
            <a:avLst/>
          </a:prstGeom>
        </p:spPr>
      </p:pic>
      <p:sp useBgFill="1">
        <p:nvSpPr>
          <p:cNvPr id="58" name="Freeform: Shape 10">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D066957-888D-421C-849D-6D93C4236114}"/>
              </a:ext>
            </a:extLst>
          </p:cNvPr>
          <p:cNvSpPr>
            <a:spLocks noGrp="1"/>
          </p:cNvSpPr>
          <p:nvPr>
            <p:ph type="ctrTitle"/>
          </p:nvPr>
        </p:nvSpPr>
        <p:spPr>
          <a:xfrm>
            <a:off x="7887695" y="2886438"/>
            <a:ext cx="3768917" cy="775495"/>
          </a:xfrm>
        </p:spPr>
        <p:txBody>
          <a:bodyPr>
            <a:normAutofit/>
          </a:bodyPr>
          <a:lstStyle/>
          <a:p>
            <a:r>
              <a:rPr lang="nl-NL" sz="2800" b="1" dirty="0"/>
              <a:t>Het hormoonstelsel</a:t>
            </a:r>
          </a:p>
        </p:txBody>
      </p:sp>
      <p:sp>
        <p:nvSpPr>
          <p:cNvPr id="3" name="Ondertitel 2">
            <a:extLst>
              <a:ext uri="{FF2B5EF4-FFF2-40B4-BE49-F238E27FC236}">
                <a16:creationId xmlns:a16="http://schemas.microsoft.com/office/drawing/2014/main" id="{7A57917C-6625-4885-9818-2D2AD8D1B37F}"/>
              </a:ext>
            </a:extLst>
          </p:cNvPr>
          <p:cNvSpPr>
            <a:spLocks noGrp="1"/>
          </p:cNvSpPr>
          <p:nvPr>
            <p:ph type="subTitle" idx="1"/>
          </p:nvPr>
        </p:nvSpPr>
        <p:spPr>
          <a:xfrm>
            <a:off x="7939378" y="3777638"/>
            <a:ext cx="3665550" cy="775494"/>
          </a:xfrm>
        </p:spPr>
        <p:txBody>
          <a:bodyPr>
            <a:normAutofit/>
          </a:bodyPr>
          <a:lstStyle/>
          <a:p>
            <a:pPr>
              <a:lnSpc>
                <a:spcPct val="90000"/>
              </a:lnSpc>
            </a:pPr>
            <a:r>
              <a:rPr lang="nl-NL" sz="2000" dirty="0"/>
              <a:t>De schildklier</a:t>
            </a:r>
          </a:p>
          <a:p>
            <a:pPr>
              <a:lnSpc>
                <a:spcPct val="90000"/>
              </a:lnSpc>
            </a:pPr>
            <a:r>
              <a:rPr lang="nl-NL" sz="2000" dirty="0"/>
              <a:t>MK2 LF3</a:t>
            </a:r>
          </a:p>
        </p:txBody>
      </p:sp>
    </p:spTree>
    <p:extLst>
      <p:ext uri="{BB962C8B-B14F-4D97-AF65-F5344CB8AC3E}">
        <p14:creationId xmlns:p14="http://schemas.microsoft.com/office/powerpoint/2010/main" val="258955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5C29AF-1705-4D35-8BEE-0F3718E5C3D7}"/>
              </a:ext>
            </a:extLst>
          </p:cNvPr>
          <p:cNvSpPr>
            <a:spLocks noGrp="1"/>
          </p:cNvSpPr>
          <p:nvPr>
            <p:ph type="title"/>
          </p:nvPr>
        </p:nvSpPr>
        <p:spPr>
          <a:xfrm>
            <a:off x="6513788" y="795867"/>
            <a:ext cx="4840010" cy="1376563"/>
          </a:xfrm>
        </p:spPr>
        <p:txBody>
          <a:bodyPr>
            <a:normAutofit/>
          </a:bodyPr>
          <a:lstStyle/>
          <a:p>
            <a:r>
              <a:rPr lang="nl-NL" b="1" dirty="0"/>
              <a:t>Hyperthyreoïdie</a:t>
            </a:r>
          </a:p>
        </p:txBody>
      </p:sp>
      <p:pic>
        <p:nvPicPr>
          <p:cNvPr id="8194" name="Picture 2">
            <a:extLst>
              <a:ext uri="{FF2B5EF4-FFF2-40B4-BE49-F238E27FC236}">
                <a16:creationId xmlns:a16="http://schemas.microsoft.com/office/drawing/2014/main" id="{9F7C0E92-BA21-47C4-8206-6B70D03718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26" r="15369"/>
          <a:stretch/>
        </p:blipFill>
        <p:spPr bwMode="auto">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51F36576-A64A-43D0-B219-3AC20D277E2A}"/>
              </a:ext>
            </a:extLst>
          </p:cNvPr>
          <p:cNvSpPr>
            <a:spLocks noGrp="1"/>
          </p:cNvSpPr>
          <p:nvPr>
            <p:ph idx="1"/>
          </p:nvPr>
        </p:nvSpPr>
        <p:spPr>
          <a:xfrm>
            <a:off x="6513788" y="1909964"/>
            <a:ext cx="4840010" cy="3843666"/>
          </a:xfrm>
        </p:spPr>
        <p:txBody>
          <a:bodyPr>
            <a:normAutofit/>
          </a:bodyPr>
          <a:lstStyle/>
          <a:p>
            <a:pPr marL="0" indent="0">
              <a:lnSpc>
                <a:spcPct val="90000"/>
              </a:lnSpc>
              <a:buNone/>
            </a:pPr>
            <a:r>
              <a:rPr lang="nl-NL" sz="2000" dirty="0"/>
              <a:t>Hierbij wordt er teveel van het schildklierhormoon thyroxine (T4) aangemaakt.</a:t>
            </a:r>
          </a:p>
          <a:p>
            <a:pPr marL="0" indent="0">
              <a:lnSpc>
                <a:spcPct val="90000"/>
              </a:lnSpc>
              <a:buNone/>
            </a:pPr>
            <a:r>
              <a:rPr lang="nl-NL" sz="2000" dirty="0"/>
              <a:t>Oorzaken:</a:t>
            </a:r>
          </a:p>
          <a:p>
            <a:pPr>
              <a:lnSpc>
                <a:spcPct val="90000"/>
              </a:lnSpc>
            </a:pPr>
            <a:r>
              <a:rPr lang="nl-NL" sz="2000" dirty="0"/>
              <a:t>Auto-immuunziekte (ziekte van Graves);</a:t>
            </a:r>
          </a:p>
          <a:p>
            <a:pPr>
              <a:lnSpc>
                <a:spcPct val="90000"/>
              </a:lnSpc>
            </a:pPr>
            <a:r>
              <a:rPr lang="nl-NL" sz="2000" dirty="0"/>
              <a:t>Overmatig gebruik van jodium (o.a. in kelp)</a:t>
            </a:r>
          </a:p>
          <a:p>
            <a:pPr>
              <a:lnSpc>
                <a:spcPct val="90000"/>
              </a:lnSpc>
            </a:pPr>
            <a:r>
              <a:rPr lang="nl-NL" sz="2000" dirty="0"/>
              <a:t>Toxisch multinodulair struma/toxisch struma (ziekte van Plummer): </a:t>
            </a:r>
            <a:r>
              <a:rPr lang="nl-NL" sz="2000" i="1" dirty="0"/>
              <a:t>vaak familiaire aanleg</a:t>
            </a:r>
          </a:p>
          <a:p>
            <a:pPr marL="0" indent="0">
              <a:lnSpc>
                <a:spcPct val="90000"/>
              </a:lnSpc>
              <a:buNone/>
            </a:pPr>
            <a:endParaRPr lang="nl-NL" sz="2000" i="1" dirty="0"/>
          </a:p>
          <a:p>
            <a:pPr marL="0" indent="0">
              <a:lnSpc>
                <a:spcPct val="90000"/>
              </a:lnSpc>
              <a:buNone/>
            </a:pPr>
            <a:endParaRPr lang="nl-NL" sz="2000" dirty="0"/>
          </a:p>
        </p:txBody>
      </p:sp>
    </p:spTree>
    <p:extLst>
      <p:ext uri="{BB962C8B-B14F-4D97-AF65-F5344CB8AC3E}">
        <p14:creationId xmlns:p14="http://schemas.microsoft.com/office/powerpoint/2010/main" val="4045581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te snelle schildklier ">
            <a:extLst>
              <a:ext uri="{FF2B5EF4-FFF2-40B4-BE49-F238E27FC236}">
                <a16:creationId xmlns:a16="http://schemas.microsoft.com/office/drawing/2014/main" id="{85FF5834-6A41-4C1C-8E76-83213D69E2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 y="390313"/>
            <a:ext cx="11254394" cy="607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5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EE54FE6-7FF6-461C-9D29-F87CB4B760CF}"/>
              </a:ext>
            </a:extLst>
          </p:cNvPr>
          <p:cNvSpPr>
            <a:spLocks noGrp="1"/>
          </p:cNvSpPr>
          <p:nvPr>
            <p:ph type="title"/>
          </p:nvPr>
        </p:nvSpPr>
        <p:spPr>
          <a:xfrm>
            <a:off x="549097" y="849617"/>
            <a:ext cx="3888526" cy="1800526"/>
          </a:xfrm>
        </p:spPr>
        <p:txBody>
          <a:bodyPr>
            <a:normAutofit/>
          </a:bodyPr>
          <a:lstStyle/>
          <a:p>
            <a:r>
              <a:rPr lang="nl-NL" sz="3700" b="1"/>
              <a:t>Klachten bij hyperthyreoïdie</a:t>
            </a:r>
          </a:p>
        </p:txBody>
      </p:sp>
      <p:sp>
        <p:nvSpPr>
          <p:cNvPr id="3" name="Tijdelijke aanduiding voor inhoud 2">
            <a:extLst>
              <a:ext uri="{FF2B5EF4-FFF2-40B4-BE49-F238E27FC236}">
                <a16:creationId xmlns:a16="http://schemas.microsoft.com/office/drawing/2014/main" id="{572E4209-2917-4314-BABA-93A3A7405761}"/>
              </a:ext>
            </a:extLst>
          </p:cNvPr>
          <p:cNvSpPr>
            <a:spLocks noGrp="1"/>
          </p:cNvSpPr>
          <p:nvPr>
            <p:ph idx="1"/>
          </p:nvPr>
        </p:nvSpPr>
        <p:spPr>
          <a:xfrm>
            <a:off x="643467" y="2431067"/>
            <a:ext cx="3888528" cy="3553581"/>
          </a:xfrm>
        </p:spPr>
        <p:txBody>
          <a:bodyPr>
            <a:normAutofit/>
          </a:bodyPr>
          <a:lstStyle/>
          <a:p>
            <a:pPr>
              <a:lnSpc>
                <a:spcPct val="90000"/>
              </a:lnSpc>
            </a:pPr>
            <a:r>
              <a:rPr lang="nl-NL" sz="1400" dirty="0"/>
              <a:t>Vermoeidheid</a:t>
            </a:r>
          </a:p>
          <a:p>
            <a:pPr>
              <a:lnSpc>
                <a:spcPct val="90000"/>
              </a:lnSpc>
            </a:pPr>
            <a:r>
              <a:rPr lang="nl-NL" sz="1400" dirty="0"/>
              <a:t>Gespannen gevoel, opgejaagd, nervositeit </a:t>
            </a:r>
          </a:p>
          <a:p>
            <a:pPr>
              <a:lnSpc>
                <a:spcPct val="90000"/>
              </a:lnSpc>
            </a:pPr>
            <a:r>
              <a:rPr lang="nl-NL" sz="1400" dirty="0"/>
              <a:t>Gewichtsverlies</a:t>
            </a:r>
          </a:p>
          <a:p>
            <a:pPr>
              <a:lnSpc>
                <a:spcPct val="90000"/>
              </a:lnSpc>
            </a:pPr>
            <a:r>
              <a:rPr lang="nl-NL" sz="1400" dirty="0"/>
              <a:t>Snel warm hebben, overmatig transpireren</a:t>
            </a:r>
          </a:p>
          <a:p>
            <a:pPr>
              <a:lnSpc>
                <a:spcPct val="90000"/>
              </a:lnSpc>
            </a:pPr>
            <a:r>
              <a:rPr lang="nl-NL" sz="1400" dirty="0"/>
              <a:t>Hartkloppingen, angst</a:t>
            </a:r>
          </a:p>
          <a:p>
            <a:pPr>
              <a:lnSpc>
                <a:spcPct val="90000"/>
              </a:lnSpc>
            </a:pPr>
            <a:r>
              <a:rPr lang="nl-NL" sz="1400" dirty="0"/>
              <a:t>Diarree</a:t>
            </a:r>
          </a:p>
          <a:p>
            <a:pPr>
              <a:lnSpc>
                <a:spcPct val="90000"/>
              </a:lnSpc>
            </a:pPr>
            <a:r>
              <a:rPr lang="nl-NL" sz="1400" dirty="0"/>
              <a:t>Struma</a:t>
            </a:r>
          </a:p>
          <a:p>
            <a:pPr>
              <a:lnSpc>
                <a:spcPct val="90000"/>
              </a:lnSpc>
            </a:pPr>
            <a:r>
              <a:rPr lang="nl-NL" sz="1400" dirty="0"/>
              <a:t>Uitpuilende ogen (</a:t>
            </a:r>
            <a:r>
              <a:rPr lang="nl-NL" sz="1400" dirty="0" err="1"/>
              <a:t>exophthalmus</a:t>
            </a:r>
            <a:r>
              <a:rPr lang="nl-NL" sz="1400" dirty="0"/>
              <a:t>/proptosis) door zwelling aan oogspier</a:t>
            </a:r>
          </a:p>
        </p:txBody>
      </p:sp>
      <p:pic>
        <p:nvPicPr>
          <p:cNvPr id="10242" name="Picture 2" descr="Ekzoftalim : oorzaken, symptomen, diagnose, behandeling | Competent over  gezondheid op iLive">
            <a:extLst>
              <a:ext uri="{FF2B5EF4-FFF2-40B4-BE49-F238E27FC236}">
                <a16:creationId xmlns:a16="http://schemas.microsoft.com/office/drawing/2014/main" id="{D7FDC63B-208C-42F9-A212-2FDBEA336C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0986" y="1749880"/>
            <a:ext cx="4747547" cy="338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04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43E7DC-5101-4E7C-ADB5-596311F53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44801E-D426-4372-9129-ED47EE43C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1B8BCA7A-6464-4C53-A572-89B2B3C2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0976177 w 12192000"/>
              <a:gd name="connsiteY3" fmla="*/ 6858000 h 6858000"/>
              <a:gd name="connsiteX4" fmla="*/ 10997120 w 12192000"/>
              <a:gd name="connsiteY4" fmla="*/ 6851980 h 6858000"/>
              <a:gd name="connsiteX5" fmla="*/ 12094512 w 12192000"/>
              <a:gd name="connsiteY5" fmla="*/ 6315404 h 6858000"/>
              <a:gd name="connsiteX6" fmla="*/ 12191999 w 12192000"/>
              <a:gd name="connsiteY6" fmla="*/ 6239611 h 6858000"/>
              <a:gd name="connsiteX7" fmla="*/ 12191999 w 12192000"/>
              <a:gd name="connsiteY7" fmla="*/ 1104399 h 6858000"/>
              <a:gd name="connsiteX8" fmla="*/ 11979198 w 12192000"/>
              <a:gd name="connsiteY8" fmla="*/ 1051011 h 6858000"/>
              <a:gd name="connsiteX9" fmla="*/ 11742378 w 12192000"/>
              <a:gd name="connsiteY9" fmla="*/ 986227 h 6858000"/>
              <a:gd name="connsiteX10" fmla="*/ 12063968 w 12192000"/>
              <a:gd name="connsiteY10" fmla="*/ 729780 h 6858000"/>
              <a:gd name="connsiteX11" fmla="*/ 11572835 w 12192000"/>
              <a:gd name="connsiteY11" fmla="*/ 670151 h 6858000"/>
              <a:gd name="connsiteX12" fmla="*/ 11524844 w 12192000"/>
              <a:gd name="connsiteY12" fmla="*/ 671946 h 6858000"/>
              <a:gd name="connsiteX13" fmla="*/ 10560518 w 12192000"/>
              <a:gd name="connsiteY13" fmla="*/ 632492 h 6858000"/>
              <a:gd name="connsiteX14" fmla="*/ 9178169 w 12192000"/>
              <a:gd name="connsiteY14" fmla="*/ 501577 h 6858000"/>
              <a:gd name="connsiteX15" fmla="*/ 8033984 w 12192000"/>
              <a:gd name="connsiteY15" fmla="*/ 423121 h 6858000"/>
              <a:gd name="connsiteX16" fmla="*/ 6815795 w 12192000"/>
              <a:gd name="connsiteY16" fmla="*/ 270688 h 6858000"/>
              <a:gd name="connsiteX17" fmla="*/ 6757489 w 12192000"/>
              <a:gd name="connsiteY17" fmla="*/ 260880 h 6858000"/>
              <a:gd name="connsiteX18" fmla="*/ 6703217 w 12192000"/>
              <a:gd name="connsiteY18" fmla="*/ 290416 h 6858000"/>
              <a:gd name="connsiteX19" fmla="*/ 7005521 w 12192000"/>
              <a:gd name="connsiteY19" fmla="*/ 401154 h 6858000"/>
              <a:gd name="connsiteX20" fmla="*/ 6532779 w 12192000"/>
              <a:gd name="connsiteY20" fmla="*/ 342871 h 6858000"/>
              <a:gd name="connsiteX21" fmla="*/ 6524704 w 12192000"/>
              <a:gd name="connsiteY21" fmla="*/ 380529 h 6858000"/>
              <a:gd name="connsiteX22" fmla="*/ 7061587 w 12192000"/>
              <a:gd name="connsiteY22" fmla="*/ 523098 h 6858000"/>
              <a:gd name="connsiteX23" fmla="*/ 7013594 w 12192000"/>
              <a:gd name="connsiteY23" fmla="*/ 545070 h 6858000"/>
              <a:gd name="connsiteX24" fmla="*/ 6728335 w 12192000"/>
              <a:gd name="connsiteY24" fmla="*/ 489924 h 6858000"/>
              <a:gd name="connsiteX25" fmla="*/ 6670923 w 12192000"/>
              <a:gd name="connsiteY25" fmla="*/ 504270 h 6858000"/>
              <a:gd name="connsiteX26" fmla="*/ 6699180 w 12192000"/>
              <a:gd name="connsiteY26" fmla="*/ 571069 h 6858000"/>
              <a:gd name="connsiteX27" fmla="*/ 6822972 w 12192000"/>
              <a:gd name="connsiteY27" fmla="*/ 597073 h 6858000"/>
              <a:gd name="connsiteX28" fmla="*/ 7015839 w 12192000"/>
              <a:gd name="connsiteY28" fmla="*/ 753992 h 6858000"/>
              <a:gd name="connsiteX29" fmla="*/ 6723848 w 12192000"/>
              <a:gd name="connsiteY29" fmla="*/ 735160 h 6858000"/>
              <a:gd name="connsiteX30" fmla="*/ 6672268 w 12192000"/>
              <a:gd name="connsiteY30" fmla="*/ 773268 h 6858000"/>
              <a:gd name="connsiteX31" fmla="*/ 6652532 w 12192000"/>
              <a:gd name="connsiteY31" fmla="*/ 822585 h 6858000"/>
              <a:gd name="connsiteX32" fmla="*/ 6539505 w 12192000"/>
              <a:gd name="connsiteY32" fmla="*/ 863382 h 6858000"/>
              <a:gd name="connsiteX33" fmla="*/ 6717122 w 12192000"/>
              <a:gd name="connsiteY33" fmla="*/ 909114 h 6858000"/>
              <a:gd name="connsiteX34" fmla="*/ 6527397 w 12192000"/>
              <a:gd name="connsiteY34" fmla="*/ 909114 h 6858000"/>
              <a:gd name="connsiteX35" fmla="*/ 6309411 w 12192000"/>
              <a:gd name="connsiteY35" fmla="*/ 877731 h 6858000"/>
              <a:gd name="connsiteX36" fmla="*/ 6077077 w 12192000"/>
              <a:gd name="connsiteY36" fmla="*/ 887593 h 6858000"/>
              <a:gd name="connsiteX37" fmla="*/ 6076642 w 12192000"/>
              <a:gd name="connsiteY37" fmla="*/ 887537 h 6858000"/>
              <a:gd name="connsiteX38" fmla="*/ 6032390 w 12192000"/>
              <a:gd name="connsiteY38" fmla="*/ 898600 h 6858000"/>
              <a:gd name="connsiteX39" fmla="*/ 6008536 w 12192000"/>
              <a:gd name="connsiteY39" fmla="*/ 914503 h 6858000"/>
              <a:gd name="connsiteX40" fmla="*/ 5944926 w 12192000"/>
              <a:gd name="connsiteY40" fmla="*/ 922454 h 6858000"/>
              <a:gd name="connsiteX41" fmla="*/ 5929023 w 12192000"/>
              <a:gd name="connsiteY41" fmla="*/ 954259 h 6858000"/>
              <a:gd name="connsiteX42" fmla="*/ 5938641 w 12192000"/>
              <a:gd name="connsiteY42" fmla="*/ 983356 h 6858000"/>
              <a:gd name="connsiteX43" fmla="*/ 5941380 w 12192000"/>
              <a:gd name="connsiteY43" fmla="*/ 994243 h 6858000"/>
              <a:gd name="connsiteX44" fmla="*/ 6022639 w 12192000"/>
              <a:gd name="connsiteY44" fmla="*/ 1012399 h 6858000"/>
              <a:gd name="connsiteX45" fmla="*/ 6620687 w 12192000"/>
              <a:gd name="connsiteY45" fmla="*/ 1222947 h 6858000"/>
              <a:gd name="connsiteX46" fmla="*/ 6557895 w 12192000"/>
              <a:gd name="connsiteY46" fmla="*/ 1308577 h 6858000"/>
              <a:gd name="connsiteX47" fmla="*/ 6815348 w 12192000"/>
              <a:gd name="connsiteY47" fmla="*/ 1401831 h 6858000"/>
              <a:gd name="connsiteX48" fmla="*/ 6878591 w 12192000"/>
              <a:gd name="connsiteY48" fmla="*/ 1494187 h 6858000"/>
              <a:gd name="connsiteX49" fmla="*/ 6799202 w 12192000"/>
              <a:gd name="connsiteY49" fmla="*/ 1486118 h 6858000"/>
              <a:gd name="connsiteX50" fmla="*/ 6731027 w 12192000"/>
              <a:gd name="connsiteY50" fmla="*/ 1503602 h 6858000"/>
              <a:gd name="connsiteX51" fmla="*/ 6759282 w 12192000"/>
              <a:gd name="connsiteY51" fmla="*/ 1621067 h 6858000"/>
              <a:gd name="connsiteX52" fmla="*/ 7123035 w 12192000"/>
              <a:gd name="connsiteY52" fmla="*/ 1772603 h 6858000"/>
              <a:gd name="connsiteX53" fmla="*/ 7155777 w 12192000"/>
              <a:gd name="connsiteY53" fmla="*/ 1821919 h 6858000"/>
              <a:gd name="connsiteX54" fmla="*/ 7112270 w 12192000"/>
              <a:gd name="connsiteY54" fmla="*/ 1856890 h 6858000"/>
              <a:gd name="connsiteX55" fmla="*/ 6994755 w 12192000"/>
              <a:gd name="connsiteY55" fmla="*/ 1874821 h 6858000"/>
              <a:gd name="connsiteX56" fmla="*/ 7159364 w 12192000"/>
              <a:gd name="connsiteY56" fmla="*/ 2042948 h 6858000"/>
              <a:gd name="connsiteX57" fmla="*/ 7219467 w 12192000"/>
              <a:gd name="connsiteY57" fmla="*/ 2089573 h 6858000"/>
              <a:gd name="connsiteX58" fmla="*/ 7322179 w 12192000"/>
              <a:gd name="connsiteY58" fmla="*/ 2161756 h 6858000"/>
              <a:gd name="connsiteX59" fmla="*/ 7323974 w 12192000"/>
              <a:gd name="connsiteY59" fmla="*/ 2183724 h 6858000"/>
              <a:gd name="connsiteX60" fmla="*/ 7184034 w 12192000"/>
              <a:gd name="connsiteY60" fmla="*/ 2261285 h 6858000"/>
              <a:gd name="connsiteX61" fmla="*/ 6931516 w 12192000"/>
              <a:gd name="connsiteY61" fmla="*/ 2240212 h 6858000"/>
              <a:gd name="connsiteX62" fmla="*/ 7304686 w 12192000"/>
              <a:gd name="connsiteY62" fmla="*/ 2355883 h 6858000"/>
              <a:gd name="connsiteX63" fmla="*/ 6096813 w 12192000"/>
              <a:gd name="connsiteY63" fmla="*/ 2080160 h 6858000"/>
              <a:gd name="connsiteX64" fmla="*/ 6173959 w 12192000"/>
              <a:gd name="connsiteY64" fmla="*/ 2152340 h 6858000"/>
              <a:gd name="connsiteX65" fmla="*/ 6596469 w 12192000"/>
              <a:gd name="connsiteY65" fmla="*/ 2342432 h 6858000"/>
              <a:gd name="connsiteX66" fmla="*/ 6716224 w 12192000"/>
              <a:gd name="connsiteY66" fmla="*/ 2461690 h 6858000"/>
              <a:gd name="connsiteX67" fmla="*/ 6841810 w 12192000"/>
              <a:gd name="connsiteY67" fmla="*/ 2527594 h 6858000"/>
              <a:gd name="connsiteX68" fmla="*/ 7018080 w 12192000"/>
              <a:gd name="connsiteY68" fmla="*/ 2526249 h 6858000"/>
              <a:gd name="connsiteX69" fmla="*/ 7143217 w 12192000"/>
              <a:gd name="connsiteY69" fmla="*/ 2627573 h 6858000"/>
              <a:gd name="connsiteX70" fmla="*/ 7012697 w 12192000"/>
              <a:gd name="connsiteY70" fmla="*/ 2649094 h 6858000"/>
              <a:gd name="connsiteX71" fmla="*/ 6859752 w 12192000"/>
              <a:gd name="connsiteY71" fmla="*/ 2632505 h 6858000"/>
              <a:gd name="connsiteX72" fmla="*/ 6529636 w 12192000"/>
              <a:gd name="connsiteY72" fmla="*/ 2637883 h 6858000"/>
              <a:gd name="connsiteX73" fmla="*/ 6340360 w 12192000"/>
              <a:gd name="connsiteY73" fmla="*/ 2657610 h 6858000"/>
              <a:gd name="connsiteX74" fmla="*/ 5905294 w 12192000"/>
              <a:gd name="connsiteY74" fmla="*/ 2623984 h 6858000"/>
              <a:gd name="connsiteX75" fmla="*/ 5930860 w 12192000"/>
              <a:gd name="connsiteY75" fmla="*/ 2710066 h 6858000"/>
              <a:gd name="connsiteX76" fmla="*/ 5914710 w 12192000"/>
              <a:gd name="connsiteY76" fmla="*/ 2784935 h 6858000"/>
              <a:gd name="connsiteX77" fmla="*/ 5908433 w 12192000"/>
              <a:gd name="connsiteY77" fmla="*/ 2947683 h 6858000"/>
              <a:gd name="connsiteX78" fmla="*/ 5912470 w 12192000"/>
              <a:gd name="connsiteY78" fmla="*/ 2974134 h 6858000"/>
              <a:gd name="connsiteX79" fmla="*/ 5815141 w 12192000"/>
              <a:gd name="connsiteY79" fmla="*/ 2991171 h 6858000"/>
              <a:gd name="connsiteX80" fmla="*/ 6395082 w 12192000"/>
              <a:gd name="connsiteY80" fmla="*/ 3329661 h 6858000"/>
              <a:gd name="connsiteX81" fmla="*/ 6007557 w 12192000"/>
              <a:gd name="connsiteY81" fmla="*/ 3243581 h 6858000"/>
              <a:gd name="connsiteX82" fmla="*/ 5955079 w 12192000"/>
              <a:gd name="connsiteY82" fmla="*/ 3385704 h 6858000"/>
              <a:gd name="connsiteX83" fmla="*/ 6137180 w 12192000"/>
              <a:gd name="connsiteY83" fmla="*/ 3512133 h 6858000"/>
              <a:gd name="connsiteX84" fmla="*/ 6204457 w 12192000"/>
              <a:gd name="connsiteY84" fmla="*/ 3762302 h 6858000"/>
              <a:gd name="connsiteX85" fmla="*/ 6171716 w 12192000"/>
              <a:gd name="connsiteY85" fmla="*/ 3990952 h 6858000"/>
              <a:gd name="connsiteX86" fmla="*/ 6093674 w 12192000"/>
              <a:gd name="connsiteY86" fmla="*/ 4063580 h 6858000"/>
              <a:gd name="connsiteX87" fmla="*/ 5980645 w 12192000"/>
              <a:gd name="connsiteY87" fmla="*/ 4194045 h 6858000"/>
              <a:gd name="connsiteX88" fmla="*/ 5910676 w 12192000"/>
              <a:gd name="connsiteY88" fmla="*/ 4274743 h 6858000"/>
              <a:gd name="connsiteX89" fmla="*/ 5667577 w 12192000"/>
              <a:gd name="connsiteY89" fmla="*/ 4243362 h 6858000"/>
              <a:gd name="connsiteX90" fmla="*/ 5991859 w 12192000"/>
              <a:gd name="connsiteY90" fmla="*/ 4448252 h 6858000"/>
              <a:gd name="connsiteX91" fmla="*/ 5729024 w 12192000"/>
              <a:gd name="connsiteY91" fmla="*/ 4422695 h 6858000"/>
              <a:gd name="connsiteX92" fmla="*/ 5643357 w 12192000"/>
              <a:gd name="connsiteY92" fmla="*/ 4437041 h 6858000"/>
              <a:gd name="connsiteX93" fmla="*/ 5692243 w 12192000"/>
              <a:gd name="connsiteY93" fmla="*/ 4503395 h 6858000"/>
              <a:gd name="connsiteX94" fmla="*/ 5885111 w 12192000"/>
              <a:gd name="connsiteY94" fmla="*/ 4615926 h 6858000"/>
              <a:gd name="connsiteX95" fmla="*/ 6282503 w 12192000"/>
              <a:gd name="connsiteY95" fmla="*/ 4920793 h 6858000"/>
              <a:gd name="connsiteX96" fmla="*/ 5897668 w 12192000"/>
              <a:gd name="connsiteY96" fmla="*/ 4780915 h 6858000"/>
              <a:gd name="connsiteX97" fmla="*/ 6303132 w 12192000"/>
              <a:gd name="connsiteY97" fmla="*/ 5094297 h 6858000"/>
              <a:gd name="connsiteX98" fmla="*/ 6393287 w 12192000"/>
              <a:gd name="connsiteY98" fmla="*/ 5198310 h 6858000"/>
              <a:gd name="connsiteX99" fmla="*/ 6575386 w 12192000"/>
              <a:gd name="connsiteY99" fmla="*/ 5456548 h 6858000"/>
              <a:gd name="connsiteX100" fmla="*/ 6566415 w 12192000"/>
              <a:gd name="connsiteY100" fmla="*/ 5485690 h 6858000"/>
              <a:gd name="connsiteX101" fmla="*/ 6356059 w 12192000"/>
              <a:gd name="connsiteY101" fmla="*/ 5443995 h 6858000"/>
              <a:gd name="connsiteX102" fmla="*/ 6628762 w 12192000"/>
              <a:gd name="connsiteY102" fmla="*/ 5660990 h 6858000"/>
              <a:gd name="connsiteX103" fmla="*/ 6910436 w 12192000"/>
              <a:gd name="connsiteY103" fmla="*/ 5827767 h 6858000"/>
              <a:gd name="connsiteX104" fmla="*/ 6710393 w 12192000"/>
              <a:gd name="connsiteY104" fmla="*/ 5802214 h 6858000"/>
              <a:gd name="connsiteX105" fmla="*/ 6435448 w 12192000"/>
              <a:gd name="connsiteY105" fmla="*/ 5706719 h 6858000"/>
              <a:gd name="connsiteX106" fmla="*/ 6339913 w 12192000"/>
              <a:gd name="connsiteY106" fmla="*/ 5742586 h 6858000"/>
              <a:gd name="connsiteX107" fmla="*/ 6600503 w 12192000"/>
              <a:gd name="connsiteY107" fmla="*/ 5900398 h 6858000"/>
              <a:gd name="connsiteX108" fmla="*/ 6749863 w 12192000"/>
              <a:gd name="connsiteY108" fmla="*/ 5973478 h 6858000"/>
              <a:gd name="connsiteX109" fmla="*/ 6809515 w 12192000"/>
              <a:gd name="connsiteY109" fmla="*/ 6029519 h 6858000"/>
              <a:gd name="connsiteX110" fmla="*/ 6979954 w 12192000"/>
              <a:gd name="connsiteY110" fmla="*/ 6229474 h 6858000"/>
              <a:gd name="connsiteX111" fmla="*/ 7480509 w 12192000"/>
              <a:gd name="connsiteY111" fmla="*/ 6447812 h 6858000"/>
              <a:gd name="connsiteX112" fmla="*/ 7948764 w 12192000"/>
              <a:gd name="connsiteY112" fmla="*/ 6719056 h 6858000"/>
              <a:gd name="connsiteX113" fmla="*/ 8221244 w 12192000"/>
              <a:gd name="connsiteY113" fmla="*/ 6848868 h 6858000"/>
              <a:gd name="connsiteX114" fmla="*/ 8242921 w 12192000"/>
              <a:gd name="connsiteY114" fmla="*/ 6858000 h 6858000"/>
              <a:gd name="connsiteX115" fmla="*/ 0 w 12192000"/>
              <a:gd name="connsiteY1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192000" h="6858000">
                <a:moveTo>
                  <a:pt x="0" y="0"/>
                </a:moveTo>
                <a:lnTo>
                  <a:pt x="12192000" y="0"/>
                </a:lnTo>
                <a:lnTo>
                  <a:pt x="12192000" y="6858000"/>
                </a:lnTo>
                <a:lnTo>
                  <a:pt x="10976177" y="6858000"/>
                </a:lnTo>
                <a:lnTo>
                  <a:pt x="10997120" y="6851980"/>
                </a:lnTo>
                <a:cubicBezTo>
                  <a:pt x="11372760" y="6734361"/>
                  <a:pt x="11757137" y="6563389"/>
                  <a:pt x="12094512" y="6315404"/>
                </a:cubicBezTo>
                <a:lnTo>
                  <a:pt x="12191999" y="6239611"/>
                </a:lnTo>
                <a:lnTo>
                  <a:pt x="12191999" y="1104399"/>
                </a:lnTo>
                <a:lnTo>
                  <a:pt x="11979198" y="1051011"/>
                </a:lnTo>
                <a:cubicBezTo>
                  <a:pt x="11902836" y="1030275"/>
                  <a:pt x="11824681" y="1008195"/>
                  <a:pt x="11742378" y="986227"/>
                </a:cubicBezTo>
                <a:cubicBezTo>
                  <a:pt x="11843295" y="875936"/>
                  <a:pt x="12022257" y="888939"/>
                  <a:pt x="12063968" y="729780"/>
                </a:cubicBezTo>
                <a:cubicBezTo>
                  <a:pt x="11901155" y="688534"/>
                  <a:pt x="11729822" y="735611"/>
                  <a:pt x="11572835" y="670151"/>
                </a:cubicBezTo>
                <a:cubicBezTo>
                  <a:pt x="11559381" y="664325"/>
                  <a:pt x="11540990" y="670151"/>
                  <a:pt x="11524844" y="671946"/>
                </a:cubicBezTo>
                <a:cubicBezTo>
                  <a:pt x="11201459" y="706916"/>
                  <a:pt x="10879418" y="676432"/>
                  <a:pt x="10560518" y="632492"/>
                </a:cubicBezTo>
                <a:cubicBezTo>
                  <a:pt x="10101230" y="569728"/>
                  <a:pt x="9640146" y="529825"/>
                  <a:pt x="9178169" y="501577"/>
                </a:cubicBezTo>
                <a:cubicBezTo>
                  <a:pt x="8796475" y="478266"/>
                  <a:pt x="8413886" y="467955"/>
                  <a:pt x="8033984" y="423121"/>
                </a:cubicBezTo>
                <a:cubicBezTo>
                  <a:pt x="7627624" y="375150"/>
                  <a:pt x="7221712" y="320901"/>
                  <a:pt x="6815795" y="270688"/>
                </a:cubicBezTo>
                <a:cubicBezTo>
                  <a:pt x="6797407" y="268446"/>
                  <a:pt x="6777110" y="261384"/>
                  <a:pt x="6757489" y="260880"/>
                </a:cubicBezTo>
                <a:cubicBezTo>
                  <a:pt x="6737867" y="260376"/>
                  <a:pt x="6718916" y="266430"/>
                  <a:pt x="6703217" y="290416"/>
                </a:cubicBezTo>
                <a:cubicBezTo>
                  <a:pt x="6786642" y="353629"/>
                  <a:pt x="6892941" y="329867"/>
                  <a:pt x="7005521" y="401154"/>
                </a:cubicBezTo>
                <a:cubicBezTo>
                  <a:pt x="6822525" y="378735"/>
                  <a:pt x="6677649" y="360801"/>
                  <a:pt x="6532779" y="342871"/>
                </a:cubicBezTo>
                <a:cubicBezTo>
                  <a:pt x="6530087" y="355424"/>
                  <a:pt x="6527397" y="367976"/>
                  <a:pt x="6524704" y="380529"/>
                </a:cubicBezTo>
                <a:cubicBezTo>
                  <a:pt x="6709945" y="406980"/>
                  <a:pt x="6881280" y="475126"/>
                  <a:pt x="7061587" y="523098"/>
                </a:cubicBezTo>
                <a:cubicBezTo>
                  <a:pt x="7044990" y="552691"/>
                  <a:pt x="7028398" y="546862"/>
                  <a:pt x="7013594" y="545070"/>
                </a:cubicBezTo>
                <a:cubicBezTo>
                  <a:pt x="6917162" y="533412"/>
                  <a:pt x="6820730" y="521755"/>
                  <a:pt x="6728335" y="489924"/>
                </a:cubicBezTo>
                <a:cubicBezTo>
                  <a:pt x="6707702" y="482748"/>
                  <a:pt x="6682583" y="482748"/>
                  <a:pt x="6670923" y="504270"/>
                </a:cubicBezTo>
                <a:cubicBezTo>
                  <a:pt x="6654326" y="534757"/>
                  <a:pt x="6678097" y="554484"/>
                  <a:pt x="6699180" y="571069"/>
                </a:cubicBezTo>
                <a:cubicBezTo>
                  <a:pt x="6735959" y="599764"/>
                  <a:pt x="6780362" y="591695"/>
                  <a:pt x="6822972" y="597073"/>
                </a:cubicBezTo>
                <a:cubicBezTo>
                  <a:pt x="6936448" y="610972"/>
                  <a:pt x="6990720" y="654460"/>
                  <a:pt x="7015839" y="753992"/>
                </a:cubicBezTo>
                <a:cubicBezTo>
                  <a:pt x="6916264" y="713640"/>
                  <a:pt x="6820280" y="763407"/>
                  <a:pt x="6723848" y="735160"/>
                </a:cubicBezTo>
                <a:cubicBezTo>
                  <a:pt x="6698731" y="727988"/>
                  <a:pt x="6658813" y="738747"/>
                  <a:pt x="6672268" y="773268"/>
                </a:cubicBezTo>
                <a:cubicBezTo>
                  <a:pt x="6684828" y="805550"/>
                  <a:pt x="6726540" y="828861"/>
                  <a:pt x="6652532" y="822585"/>
                </a:cubicBezTo>
                <a:cubicBezTo>
                  <a:pt x="6599609" y="818101"/>
                  <a:pt x="6495999" y="854418"/>
                  <a:pt x="6539505" y="863382"/>
                </a:cubicBezTo>
                <a:cubicBezTo>
                  <a:pt x="6594225" y="874593"/>
                  <a:pt x="6647600" y="890733"/>
                  <a:pt x="6717122" y="909114"/>
                </a:cubicBezTo>
                <a:cubicBezTo>
                  <a:pt x="6640423" y="939151"/>
                  <a:pt x="6585254" y="932874"/>
                  <a:pt x="6527397" y="909114"/>
                </a:cubicBezTo>
                <a:cubicBezTo>
                  <a:pt x="6457427" y="880419"/>
                  <a:pt x="6366375" y="845451"/>
                  <a:pt x="6309411" y="877731"/>
                </a:cubicBezTo>
                <a:cubicBezTo>
                  <a:pt x="6224192" y="926151"/>
                  <a:pt x="6153325" y="895663"/>
                  <a:pt x="6077077" y="887593"/>
                </a:cubicBezTo>
                <a:lnTo>
                  <a:pt x="6076642" y="887537"/>
                </a:lnTo>
                <a:lnTo>
                  <a:pt x="6032390" y="898600"/>
                </a:lnTo>
                <a:cubicBezTo>
                  <a:pt x="6023409" y="901866"/>
                  <a:pt x="6017756" y="911989"/>
                  <a:pt x="6008536" y="914503"/>
                </a:cubicBezTo>
                <a:cubicBezTo>
                  <a:pt x="5987921" y="920125"/>
                  <a:pt x="5964038" y="912898"/>
                  <a:pt x="5944926" y="922454"/>
                </a:cubicBezTo>
                <a:cubicBezTo>
                  <a:pt x="5934324" y="927755"/>
                  <a:pt x="5934324" y="943657"/>
                  <a:pt x="5929023" y="954259"/>
                </a:cubicBezTo>
                <a:cubicBezTo>
                  <a:pt x="5933305" y="967105"/>
                  <a:pt x="5936344" y="975942"/>
                  <a:pt x="5938641" y="983356"/>
                </a:cubicBezTo>
                <a:lnTo>
                  <a:pt x="5941380" y="994243"/>
                </a:lnTo>
                <a:lnTo>
                  <a:pt x="6022639" y="1012399"/>
                </a:lnTo>
                <a:cubicBezTo>
                  <a:pt x="6231931" y="1059643"/>
                  <a:pt x="6435672" y="1112210"/>
                  <a:pt x="6620687" y="1222947"/>
                </a:cubicBezTo>
                <a:cubicBezTo>
                  <a:pt x="6604990" y="1244018"/>
                  <a:pt x="6525153" y="1304094"/>
                  <a:pt x="6557895" y="1308577"/>
                </a:cubicBezTo>
                <a:cubicBezTo>
                  <a:pt x="6649842" y="1321581"/>
                  <a:pt x="6731472" y="1365517"/>
                  <a:pt x="6815348" y="1401831"/>
                </a:cubicBezTo>
                <a:cubicBezTo>
                  <a:pt x="6851679" y="1417523"/>
                  <a:pt x="6895633" y="1438147"/>
                  <a:pt x="6878591" y="1494187"/>
                </a:cubicBezTo>
                <a:cubicBezTo>
                  <a:pt x="6847640" y="1509878"/>
                  <a:pt x="6824766" y="1487911"/>
                  <a:pt x="6799202" y="1486118"/>
                </a:cubicBezTo>
                <a:cubicBezTo>
                  <a:pt x="6773186" y="1484326"/>
                  <a:pt x="6714877" y="1495981"/>
                  <a:pt x="6731027" y="1503602"/>
                </a:cubicBezTo>
                <a:cubicBezTo>
                  <a:pt x="6804583" y="1538124"/>
                  <a:pt x="6672268" y="1621067"/>
                  <a:pt x="6759282" y="1621067"/>
                </a:cubicBezTo>
                <a:cubicBezTo>
                  <a:pt x="6905053" y="1621514"/>
                  <a:pt x="6982647" y="1768566"/>
                  <a:pt x="7123035" y="1772603"/>
                </a:cubicBezTo>
                <a:cubicBezTo>
                  <a:pt x="7145459" y="1773049"/>
                  <a:pt x="7156224" y="1799053"/>
                  <a:pt x="7155777" y="1821919"/>
                </a:cubicBezTo>
                <a:cubicBezTo>
                  <a:pt x="7155777" y="1849268"/>
                  <a:pt x="7135144" y="1854199"/>
                  <a:pt x="7112270" y="1856890"/>
                </a:cubicBezTo>
                <a:cubicBezTo>
                  <a:pt x="7077284" y="1860923"/>
                  <a:pt x="7040954" y="1821919"/>
                  <a:pt x="6994755" y="1874821"/>
                </a:cubicBezTo>
                <a:cubicBezTo>
                  <a:pt x="7077735" y="1905755"/>
                  <a:pt x="7160709" y="1936693"/>
                  <a:pt x="7159364" y="2042948"/>
                </a:cubicBezTo>
                <a:cubicBezTo>
                  <a:pt x="7158916" y="2071638"/>
                  <a:pt x="7193452" y="2082399"/>
                  <a:pt x="7219467" y="2089573"/>
                </a:cubicBezTo>
                <a:cubicBezTo>
                  <a:pt x="7262526" y="2101231"/>
                  <a:pt x="7298853" y="2121854"/>
                  <a:pt x="7322179" y="2161756"/>
                </a:cubicBezTo>
                <a:cubicBezTo>
                  <a:pt x="7321730" y="2169378"/>
                  <a:pt x="7321281" y="2177446"/>
                  <a:pt x="7323974" y="2183724"/>
                </a:cubicBezTo>
                <a:cubicBezTo>
                  <a:pt x="7316349" y="2280115"/>
                  <a:pt x="7253555" y="2277424"/>
                  <a:pt x="7184034" y="2261285"/>
                </a:cubicBezTo>
                <a:cubicBezTo>
                  <a:pt x="7101058" y="2241558"/>
                  <a:pt x="7018978" y="2205691"/>
                  <a:pt x="6931516" y="2240212"/>
                </a:cubicBezTo>
                <a:cubicBezTo>
                  <a:pt x="7054861" y="2286391"/>
                  <a:pt x="7188967" y="2289976"/>
                  <a:pt x="7304686" y="2355883"/>
                </a:cubicBezTo>
                <a:cubicBezTo>
                  <a:pt x="6881280" y="2367989"/>
                  <a:pt x="6507211" y="2159959"/>
                  <a:pt x="6096813" y="2080160"/>
                </a:cubicBezTo>
                <a:cubicBezTo>
                  <a:pt x="6110718" y="2133508"/>
                  <a:pt x="6143907" y="2144268"/>
                  <a:pt x="6173959" y="2152340"/>
                </a:cubicBezTo>
                <a:cubicBezTo>
                  <a:pt x="6325561" y="2192691"/>
                  <a:pt x="6458320" y="2272943"/>
                  <a:pt x="6596469" y="2342432"/>
                </a:cubicBezTo>
                <a:cubicBezTo>
                  <a:pt x="6653429" y="2371125"/>
                  <a:pt x="6694695" y="2399820"/>
                  <a:pt x="6716224" y="2461690"/>
                </a:cubicBezTo>
                <a:cubicBezTo>
                  <a:pt x="6735511" y="2517732"/>
                  <a:pt x="6772739" y="2543736"/>
                  <a:pt x="6841810" y="2527594"/>
                </a:cubicBezTo>
                <a:cubicBezTo>
                  <a:pt x="6897875" y="2514144"/>
                  <a:pt x="6959322" y="2521317"/>
                  <a:pt x="7018080" y="2526249"/>
                </a:cubicBezTo>
                <a:cubicBezTo>
                  <a:pt x="7085808" y="2531629"/>
                  <a:pt x="7161607" y="2594845"/>
                  <a:pt x="7143217" y="2627573"/>
                </a:cubicBezTo>
                <a:cubicBezTo>
                  <a:pt x="7111823" y="2683166"/>
                  <a:pt x="7059345" y="2655370"/>
                  <a:pt x="7012697" y="2649094"/>
                </a:cubicBezTo>
                <a:cubicBezTo>
                  <a:pt x="6959771" y="2641473"/>
                  <a:pt x="6861547" y="2625779"/>
                  <a:pt x="6859752" y="2632505"/>
                </a:cubicBezTo>
                <a:cubicBezTo>
                  <a:pt x="6825212" y="2771936"/>
                  <a:pt x="6582114" y="2650439"/>
                  <a:pt x="6529636" y="2637883"/>
                </a:cubicBezTo>
                <a:cubicBezTo>
                  <a:pt x="6464154" y="2622192"/>
                  <a:pt x="6402705" y="2650887"/>
                  <a:pt x="6340360" y="2657610"/>
                </a:cubicBezTo>
                <a:cubicBezTo>
                  <a:pt x="6284743" y="2663887"/>
                  <a:pt x="5970330" y="2683166"/>
                  <a:pt x="5905294" y="2623984"/>
                </a:cubicBezTo>
                <a:cubicBezTo>
                  <a:pt x="5896322" y="2670163"/>
                  <a:pt x="5915159" y="2688993"/>
                  <a:pt x="5930860" y="2710066"/>
                </a:cubicBezTo>
                <a:cubicBezTo>
                  <a:pt x="5952838" y="2740102"/>
                  <a:pt x="5956426" y="2761175"/>
                  <a:pt x="5914710" y="2784935"/>
                </a:cubicBezTo>
                <a:cubicBezTo>
                  <a:pt x="5795853" y="2853086"/>
                  <a:pt x="5797649" y="2855325"/>
                  <a:pt x="5908433" y="2947683"/>
                </a:cubicBezTo>
                <a:cubicBezTo>
                  <a:pt x="5913818" y="2951715"/>
                  <a:pt x="5911572" y="2965167"/>
                  <a:pt x="5912470" y="2974134"/>
                </a:cubicBezTo>
                <a:cubicBezTo>
                  <a:pt x="5883316" y="2988480"/>
                  <a:pt x="5849228" y="2952613"/>
                  <a:pt x="5815141" y="2991171"/>
                </a:cubicBezTo>
                <a:cubicBezTo>
                  <a:pt x="5963601" y="3160638"/>
                  <a:pt x="6190105" y="3202332"/>
                  <a:pt x="6395082" y="3329661"/>
                </a:cubicBezTo>
                <a:cubicBezTo>
                  <a:pt x="6229127" y="3371803"/>
                  <a:pt x="6129555" y="3224751"/>
                  <a:pt x="6007557" y="3243581"/>
                </a:cubicBezTo>
                <a:cubicBezTo>
                  <a:pt x="5946560" y="3289760"/>
                  <a:pt x="6127760" y="3363734"/>
                  <a:pt x="5955079" y="3385704"/>
                </a:cubicBezTo>
                <a:cubicBezTo>
                  <a:pt x="6029985" y="3426052"/>
                  <a:pt x="6085601" y="3465503"/>
                  <a:pt x="6137180" y="3512133"/>
                </a:cubicBezTo>
                <a:cubicBezTo>
                  <a:pt x="6229127" y="3595522"/>
                  <a:pt x="6247069" y="3650219"/>
                  <a:pt x="6204457" y="3762302"/>
                </a:cubicBezTo>
                <a:cubicBezTo>
                  <a:pt x="6176648" y="3835828"/>
                  <a:pt x="6135833" y="3903528"/>
                  <a:pt x="6171716" y="3990952"/>
                </a:cubicBezTo>
                <a:cubicBezTo>
                  <a:pt x="6196832" y="4051028"/>
                  <a:pt x="6186964" y="4090479"/>
                  <a:pt x="6093674" y="4063580"/>
                </a:cubicBezTo>
                <a:cubicBezTo>
                  <a:pt x="5993205" y="4034885"/>
                  <a:pt x="5955530" y="4088685"/>
                  <a:pt x="5980645" y="4194045"/>
                </a:cubicBezTo>
                <a:cubicBezTo>
                  <a:pt x="5996791" y="4261744"/>
                  <a:pt x="5979747" y="4282366"/>
                  <a:pt x="5910676" y="4274743"/>
                </a:cubicBezTo>
                <a:cubicBezTo>
                  <a:pt x="5834426" y="4266226"/>
                  <a:pt x="5761765" y="4221841"/>
                  <a:pt x="5667577" y="4243362"/>
                </a:cubicBezTo>
                <a:cubicBezTo>
                  <a:pt x="5742928" y="4366207"/>
                  <a:pt x="5903948" y="4331236"/>
                  <a:pt x="5991859" y="4448252"/>
                </a:cubicBezTo>
                <a:cubicBezTo>
                  <a:pt x="5886904" y="4448697"/>
                  <a:pt x="5806617" y="4448252"/>
                  <a:pt x="5729024" y="4422695"/>
                </a:cubicBezTo>
                <a:cubicBezTo>
                  <a:pt x="5696728" y="4412381"/>
                  <a:pt x="5661295" y="4401625"/>
                  <a:pt x="5643357" y="4437041"/>
                </a:cubicBezTo>
                <a:cubicBezTo>
                  <a:pt x="5622274" y="4479633"/>
                  <a:pt x="5665781" y="4495772"/>
                  <a:pt x="5692243" y="4503395"/>
                </a:cubicBezTo>
                <a:cubicBezTo>
                  <a:pt x="5766702" y="4524914"/>
                  <a:pt x="5823661" y="4576025"/>
                  <a:pt x="5885111" y="4615926"/>
                </a:cubicBezTo>
                <a:cubicBezTo>
                  <a:pt x="6020115" y="4703353"/>
                  <a:pt x="6168129" y="4776430"/>
                  <a:pt x="6282503" y="4920793"/>
                </a:cubicBezTo>
                <a:cubicBezTo>
                  <a:pt x="6138526" y="4884029"/>
                  <a:pt x="6031329" y="4798399"/>
                  <a:pt x="5897668" y="4780915"/>
                </a:cubicBezTo>
                <a:cubicBezTo>
                  <a:pt x="6013387" y="4912275"/>
                  <a:pt x="6162296" y="4998804"/>
                  <a:pt x="6303132" y="5094297"/>
                </a:cubicBezTo>
                <a:cubicBezTo>
                  <a:pt x="6343501" y="5121199"/>
                  <a:pt x="6384317" y="5139580"/>
                  <a:pt x="6393287" y="5198310"/>
                </a:cubicBezTo>
                <a:cubicBezTo>
                  <a:pt x="6410780" y="5312186"/>
                  <a:pt x="6463257" y="5406336"/>
                  <a:pt x="6575386" y="5456548"/>
                </a:cubicBezTo>
                <a:cubicBezTo>
                  <a:pt x="6576284" y="5457000"/>
                  <a:pt x="6570007" y="5474037"/>
                  <a:pt x="6566415" y="5485690"/>
                </a:cubicBezTo>
                <a:cubicBezTo>
                  <a:pt x="6497793" y="5489279"/>
                  <a:pt x="6443521" y="5422027"/>
                  <a:pt x="6356059" y="5443995"/>
                </a:cubicBezTo>
                <a:cubicBezTo>
                  <a:pt x="6439934" y="5535454"/>
                  <a:pt x="6509903" y="5617502"/>
                  <a:pt x="6628762" y="5660990"/>
                </a:cubicBezTo>
                <a:cubicBezTo>
                  <a:pt x="6723848" y="5695511"/>
                  <a:pt x="6841363" y="5715686"/>
                  <a:pt x="6910436" y="5827767"/>
                </a:cubicBezTo>
                <a:cubicBezTo>
                  <a:pt x="6830149" y="5849739"/>
                  <a:pt x="6770494" y="5821942"/>
                  <a:pt x="6710393" y="5802214"/>
                </a:cubicBezTo>
                <a:cubicBezTo>
                  <a:pt x="6618446" y="5771728"/>
                  <a:pt x="6527397" y="5737208"/>
                  <a:pt x="6435448" y="5706719"/>
                </a:cubicBezTo>
                <a:cubicBezTo>
                  <a:pt x="6400463" y="5695062"/>
                  <a:pt x="6362338" y="5686991"/>
                  <a:pt x="6339913" y="5742586"/>
                </a:cubicBezTo>
                <a:cubicBezTo>
                  <a:pt x="6456978" y="5754244"/>
                  <a:pt x="6526948" y="5829564"/>
                  <a:pt x="6600503" y="5900398"/>
                </a:cubicBezTo>
                <a:cubicBezTo>
                  <a:pt x="6641770" y="5940299"/>
                  <a:pt x="6675410" y="5993652"/>
                  <a:pt x="6749863" y="5973478"/>
                </a:cubicBezTo>
                <a:cubicBezTo>
                  <a:pt x="6788885" y="5962718"/>
                  <a:pt x="6813554" y="5992754"/>
                  <a:pt x="6809515" y="6029519"/>
                </a:cubicBezTo>
                <a:cubicBezTo>
                  <a:pt x="6794715" y="6159089"/>
                  <a:pt x="6885766" y="6204369"/>
                  <a:pt x="6979954" y="6229474"/>
                </a:cubicBezTo>
                <a:cubicBezTo>
                  <a:pt x="7158469" y="6276549"/>
                  <a:pt x="7306929" y="6387287"/>
                  <a:pt x="7480509" y="6447812"/>
                </a:cubicBezTo>
                <a:cubicBezTo>
                  <a:pt x="7649154" y="6506545"/>
                  <a:pt x="7779672" y="6645975"/>
                  <a:pt x="7948764" y="6719056"/>
                </a:cubicBezTo>
                <a:cubicBezTo>
                  <a:pt x="8040603" y="6758733"/>
                  <a:pt x="8129409" y="6806985"/>
                  <a:pt x="8221244" y="6848868"/>
                </a:cubicBezTo>
                <a:lnTo>
                  <a:pt x="824292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1C4FF711-2AAA-4332-BA0D-F245D6012F99}"/>
              </a:ext>
            </a:extLst>
          </p:cNvPr>
          <p:cNvSpPr>
            <a:spLocks noGrp="1"/>
          </p:cNvSpPr>
          <p:nvPr>
            <p:ph type="title"/>
          </p:nvPr>
        </p:nvSpPr>
        <p:spPr>
          <a:xfrm>
            <a:off x="668867" y="544512"/>
            <a:ext cx="5257800" cy="1720524"/>
          </a:xfrm>
        </p:spPr>
        <p:txBody>
          <a:bodyPr>
            <a:normAutofit/>
          </a:bodyPr>
          <a:lstStyle/>
          <a:p>
            <a:r>
              <a:rPr lang="nl-NL" b="1" dirty="0"/>
              <a:t>Ziekte van Graves - Basedow</a:t>
            </a:r>
          </a:p>
        </p:txBody>
      </p:sp>
      <p:sp>
        <p:nvSpPr>
          <p:cNvPr id="3" name="Tijdelijke aanduiding voor inhoud 2">
            <a:extLst>
              <a:ext uri="{FF2B5EF4-FFF2-40B4-BE49-F238E27FC236}">
                <a16:creationId xmlns:a16="http://schemas.microsoft.com/office/drawing/2014/main" id="{0C88B31B-6D21-40FA-A122-22E5FF69C693}"/>
              </a:ext>
            </a:extLst>
          </p:cNvPr>
          <p:cNvSpPr>
            <a:spLocks noGrp="1"/>
          </p:cNvSpPr>
          <p:nvPr>
            <p:ph idx="1"/>
          </p:nvPr>
        </p:nvSpPr>
        <p:spPr>
          <a:xfrm>
            <a:off x="838201" y="2265037"/>
            <a:ext cx="5234271" cy="3911925"/>
          </a:xfrm>
        </p:spPr>
        <p:txBody>
          <a:bodyPr>
            <a:normAutofit/>
          </a:bodyPr>
          <a:lstStyle/>
          <a:p>
            <a:pPr>
              <a:lnSpc>
                <a:spcPct val="90000"/>
              </a:lnSpc>
            </a:pPr>
            <a:r>
              <a:rPr lang="nl-NL" sz="1700"/>
              <a:t>Ongeveer 70-80% van de patiënten met hyperthyreoïdie is bekend met de ziekte van Graves</a:t>
            </a:r>
          </a:p>
          <a:p>
            <a:pPr>
              <a:lnSpc>
                <a:spcPct val="90000"/>
              </a:lnSpc>
            </a:pPr>
            <a:r>
              <a:rPr lang="nl-NL" sz="1700"/>
              <a:t>De snelle werking van de schildklier ontstaat door antistoffen tegen het TSH</a:t>
            </a:r>
          </a:p>
          <a:p>
            <a:pPr>
              <a:lnSpc>
                <a:spcPct val="90000"/>
              </a:lnSpc>
            </a:pPr>
            <a:r>
              <a:rPr lang="nl-NL" sz="1700"/>
              <a:t>Deze antistoffen doen de werking na van TSH</a:t>
            </a:r>
          </a:p>
          <a:p>
            <a:pPr>
              <a:lnSpc>
                <a:spcPct val="90000"/>
              </a:lnSpc>
            </a:pPr>
            <a:r>
              <a:rPr lang="nl-NL" sz="1700"/>
              <a:t>Zo wordt de schildklier extra gestimuleerd om schildklierhormoon te maken</a:t>
            </a:r>
          </a:p>
          <a:p>
            <a:pPr>
              <a:lnSpc>
                <a:spcPct val="90000"/>
              </a:lnSpc>
            </a:pPr>
            <a:r>
              <a:rPr lang="nl-NL" sz="1700"/>
              <a:t>De ziekte van Graves komt meestal voor zonder of met een gering struma ( = verdikking van de schildklier)</a:t>
            </a:r>
          </a:p>
          <a:p>
            <a:pPr>
              <a:lnSpc>
                <a:spcPct val="90000"/>
              </a:lnSpc>
            </a:pPr>
            <a:r>
              <a:rPr lang="nl-NL" sz="1700"/>
              <a:t>Soms komt de ziekte voor samen met de oogziekte van Graves </a:t>
            </a:r>
          </a:p>
        </p:txBody>
      </p:sp>
      <p:pic>
        <p:nvPicPr>
          <p:cNvPr id="5" name="Afbeelding 4" descr="stuma.jpg">
            <a:extLst>
              <a:ext uri="{FF2B5EF4-FFF2-40B4-BE49-F238E27FC236}">
                <a16:creationId xmlns:a16="http://schemas.microsoft.com/office/drawing/2014/main" id="{E2A3B2F3-13B6-49F9-9C80-0598CD423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96072" y="881885"/>
            <a:ext cx="1818676" cy="27663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Tijdelijke aanduiding voor inhoud 3" descr="hyperth.jpg">
            <a:extLst>
              <a:ext uri="{FF2B5EF4-FFF2-40B4-BE49-F238E27FC236}">
                <a16:creationId xmlns:a16="http://schemas.microsoft.com/office/drawing/2014/main" id="{9D866C3D-2479-4974-B0E8-B943ECD96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130" y="4002587"/>
            <a:ext cx="2194560" cy="2194560"/>
          </a:xfrm>
          <a:prstGeom prst="rect">
            <a:avLst/>
          </a:prstGeom>
        </p:spPr>
      </p:pic>
    </p:spTree>
    <p:extLst>
      <p:ext uri="{BB962C8B-B14F-4D97-AF65-F5344CB8AC3E}">
        <p14:creationId xmlns:p14="http://schemas.microsoft.com/office/powerpoint/2010/main" val="375181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720C8A5-6B45-4E4F-BA80-8A14A9F5B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5B51973-266F-4E8E-B3D0-BB1E770DAF47}"/>
              </a:ext>
            </a:extLst>
          </p:cNvPr>
          <p:cNvSpPr>
            <a:spLocks noGrp="1"/>
          </p:cNvSpPr>
          <p:nvPr>
            <p:ph type="title"/>
          </p:nvPr>
        </p:nvSpPr>
        <p:spPr>
          <a:xfrm>
            <a:off x="6545179" y="1472030"/>
            <a:ext cx="3978442" cy="1631950"/>
          </a:xfrm>
        </p:spPr>
        <p:txBody>
          <a:bodyPr anchor="b">
            <a:normAutofit/>
          </a:bodyPr>
          <a:lstStyle/>
          <a:p>
            <a:r>
              <a:rPr lang="nl-NL" sz="3600" b="1"/>
              <a:t>Onderzoeken hypo- en hyperthyreoïdie</a:t>
            </a:r>
          </a:p>
        </p:txBody>
      </p:sp>
      <p:pic>
        <p:nvPicPr>
          <p:cNvPr id="11266" name="Picture 2" descr="Schildklierscintigrafie. Nucleaire Geneeskunde - PDF Gratis download">
            <a:extLst>
              <a:ext uri="{FF2B5EF4-FFF2-40B4-BE49-F238E27FC236}">
                <a16:creationId xmlns:a16="http://schemas.microsoft.com/office/drawing/2014/main" id="{05A9088F-DD5B-4CC0-9F47-2E753CAAC2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338" y="2105057"/>
            <a:ext cx="4015954" cy="265053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35CEC38-11BC-46F8-A0B9-B307B00326D3}"/>
              </a:ext>
            </a:extLst>
          </p:cNvPr>
          <p:cNvSpPr>
            <a:spLocks noGrp="1"/>
          </p:cNvSpPr>
          <p:nvPr>
            <p:ph idx="1"/>
          </p:nvPr>
        </p:nvSpPr>
        <p:spPr>
          <a:xfrm>
            <a:off x="6697579" y="3383380"/>
            <a:ext cx="3978442" cy="2419711"/>
          </a:xfrm>
        </p:spPr>
        <p:txBody>
          <a:bodyPr>
            <a:normAutofit/>
          </a:bodyPr>
          <a:lstStyle/>
          <a:p>
            <a:r>
              <a:rPr lang="nl-NL" sz="1600" dirty="0"/>
              <a:t>Anamnese</a:t>
            </a:r>
          </a:p>
          <a:p>
            <a:r>
              <a:rPr lang="nl-NL" sz="1600" dirty="0"/>
              <a:t>Bloedonderzoek</a:t>
            </a:r>
          </a:p>
          <a:p>
            <a:r>
              <a:rPr lang="nl-NL" sz="1600" dirty="0"/>
              <a:t>Lichamelijk onderzoek</a:t>
            </a:r>
          </a:p>
          <a:p>
            <a:r>
              <a:rPr lang="nl-NL" sz="1600" dirty="0"/>
              <a:t>Echografie schildklier</a:t>
            </a:r>
          </a:p>
          <a:p>
            <a:r>
              <a:rPr lang="nl-NL" sz="1600" dirty="0"/>
              <a:t>Schildklierscintigrafie</a:t>
            </a:r>
          </a:p>
        </p:txBody>
      </p:sp>
    </p:spTree>
    <p:extLst>
      <p:ext uri="{BB962C8B-B14F-4D97-AF65-F5344CB8AC3E}">
        <p14:creationId xmlns:p14="http://schemas.microsoft.com/office/powerpoint/2010/main" val="381011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DF5322-C104-4037-847B-D53896A6FC8D}"/>
              </a:ext>
            </a:extLst>
          </p:cNvPr>
          <p:cNvSpPr>
            <a:spLocks noGrp="1"/>
          </p:cNvSpPr>
          <p:nvPr>
            <p:ph type="title"/>
          </p:nvPr>
        </p:nvSpPr>
        <p:spPr>
          <a:xfrm>
            <a:off x="6513788" y="1202267"/>
            <a:ext cx="4357412" cy="868034"/>
          </a:xfrm>
        </p:spPr>
        <p:txBody>
          <a:bodyPr>
            <a:normAutofit fontScale="90000"/>
          </a:bodyPr>
          <a:lstStyle/>
          <a:p>
            <a:r>
              <a:rPr lang="nl-NL" b="1" dirty="0"/>
              <a:t>Behandeling hyperthyreoïdie</a:t>
            </a:r>
          </a:p>
        </p:txBody>
      </p:sp>
      <p:pic>
        <p:nvPicPr>
          <p:cNvPr id="12290" name="Picture 2" descr="CBG meldt bijwerking carbimazol / thiamazol - Schildklier Organisatie  Nederland">
            <a:extLst>
              <a:ext uri="{FF2B5EF4-FFF2-40B4-BE49-F238E27FC236}">
                <a16:creationId xmlns:a16="http://schemas.microsoft.com/office/drawing/2014/main" id="{E3D563EE-FD9E-4F0F-AF20-30B8D88ADC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47" r="18095"/>
          <a:stretch/>
        </p:blipFill>
        <p:spPr bwMode="auto">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A9F59CD-A8C9-4ADC-A487-7DABDD83142B}"/>
              </a:ext>
            </a:extLst>
          </p:cNvPr>
          <p:cNvSpPr>
            <a:spLocks noGrp="1"/>
          </p:cNvSpPr>
          <p:nvPr>
            <p:ph idx="1"/>
          </p:nvPr>
        </p:nvSpPr>
        <p:spPr>
          <a:xfrm>
            <a:off x="6513787" y="2333297"/>
            <a:ext cx="4950079" cy="3843666"/>
          </a:xfrm>
        </p:spPr>
        <p:txBody>
          <a:bodyPr>
            <a:normAutofit/>
          </a:bodyPr>
          <a:lstStyle/>
          <a:p>
            <a:pPr marL="0" indent="0">
              <a:buNone/>
            </a:pPr>
            <a:r>
              <a:rPr lang="nl-NL" sz="2000" dirty="0" err="1"/>
              <a:t>Thyreostatica</a:t>
            </a:r>
            <a:r>
              <a:rPr lang="nl-NL" sz="2000" dirty="0"/>
              <a:t>: remmen de werking van de schildklier waardoor hoeveelheid T4 afneemt.</a:t>
            </a:r>
          </a:p>
          <a:p>
            <a:r>
              <a:rPr lang="nl-NL" sz="2000" dirty="0" err="1"/>
              <a:t>Thiamazol</a:t>
            </a:r>
            <a:r>
              <a:rPr lang="nl-NL" sz="2000" dirty="0"/>
              <a:t> (</a:t>
            </a:r>
            <a:r>
              <a:rPr lang="nl-NL" sz="2000" dirty="0" err="1"/>
              <a:t>Strumazol</a:t>
            </a:r>
            <a:r>
              <a:rPr lang="nl-NL" sz="2000" dirty="0"/>
              <a:t>®)</a:t>
            </a:r>
          </a:p>
          <a:p>
            <a:pPr marL="0" indent="0">
              <a:buNone/>
            </a:pPr>
            <a:r>
              <a:rPr lang="nl-NL" sz="2000" dirty="0"/>
              <a:t>Bij onvoldoende werking:</a:t>
            </a:r>
          </a:p>
          <a:p>
            <a:r>
              <a:rPr lang="nl-NL" sz="2000" dirty="0"/>
              <a:t>Radioactief jodium (‘de slok’)</a:t>
            </a:r>
          </a:p>
          <a:p>
            <a:r>
              <a:rPr lang="nl-NL" sz="2000" dirty="0"/>
              <a:t>Deels verwijdering van de schildklier</a:t>
            </a:r>
          </a:p>
          <a:p>
            <a:pPr marL="0" indent="0">
              <a:buNone/>
            </a:pPr>
            <a:r>
              <a:rPr lang="nl-NL" sz="2000" i="1" dirty="0"/>
              <a:t>Bijwerkingen: </a:t>
            </a:r>
            <a:r>
              <a:rPr lang="nl-NL" sz="2000" dirty="0"/>
              <a:t>hypothyreoïdie, allergische reactie, leverfunctiestoornissen</a:t>
            </a:r>
            <a:endParaRPr lang="nl-NL" sz="2000" i="1" dirty="0"/>
          </a:p>
        </p:txBody>
      </p:sp>
    </p:spTree>
    <p:extLst>
      <p:ext uri="{BB962C8B-B14F-4D97-AF65-F5344CB8AC3E}">
        <p14:creationId xmlns:p14="http://schemas.microsoft.com/office/powerpoint/2010/main" val="254627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57D64CB-F26A-463A-9DD1-503851AAF176}"/>
              </a:ext>
            </a:extLst>
          </p:cNvPr>
          <p:cNvSpPr>
            <a:spLocks noGrp="1"/>
          </p:cNvSpPr>
          <p:nvPr>
            <p:ph type="title"/>
          </p:nvPr>
        </p:nvSpPr>
        <p:spPr>
          <a:xfrm>
            <a:off x="838201" y="643467"/>
            <a:ext cx="3888526" cy="1800526"/>
          </a:xfrm>
        </p:spPr>
        <p:txBody>
          <a:bodyPr>
            <a:normAutofit/>
          </a:bodyPr>
          <a:lstStyle/>
          <a:p>
            <a:r>
              <a:rPr lang="nl-NL" b="1" dirty="0"/>
              <a:t>De schildklier</a:t>
            </a:r>
          </a:p>
        </p:txBody>
      </p:sp>
      <p:sp>
        <p:nvSpPr>
          <p:cNvPr id="3" name="Tijdelijke aanduiding voor inhoud 2">
            <a:extLst>
              <a:ext uri="{FF2B5EF4-FFF2-40B4-BE49-F238E27FC236}">
                <a16:creationId xmlns:a16="http://schemas.microsoft.com/office/drawing/2014/main" id="{F5DFEA32-BF42-4000-A793-C252D0A4BBCA}"/>
              </a:ext>
            </a:extLst>
          </p:cNvPr>
          <p:cNvSpPr>
            <a:spLocks noGrp="1"/>
          </p:cNvSpPr>
          <p:nvPr>
            <p:ph idx="1"/>
          </p:nvPr>
        </p:nvSpPr>
        <p:spPr>
          <a:xfrm>
            <a:off x="838201" y="2623381"/>
            <a:ext cx="3888528" cy="3553581"/>
          </a:xfrm>
        </p:spPr>
        <p:txBody>
          <a:bodyPr>
            <a:normAutofit/>
          </a:bodyPr>
          <a:lstStyle/>
          <a:p>
            <a:pPr marL="0" indent="0">
              <a:buNone/>
            </a:pPr>
            <a:r>
              <a:rPr lang="nl-NL" sz="2000" dirty="0"/>
              <a:t>Bestaat uit 2 lobben en ligt tegen het strottenhoofd. </a:t>
            </a:r>
          </a:p>
          <a:p>
            <a:pPr marL="0" indent="0">
              <a:buNone/>
            </a:pPr>
            <a:r>
              <a:rPr lang="nl-NL" sz="2000" dirty="0"/>
              <a:t>Wordt ‘aangezet’ door het </a:t>
            </a:r>
            <a:r>
              <a:rPr lang="nl-NL" sz="2000" b="1" dirty="0" err="1"/>
              <a:t>thyroïdstimulerend</a:t>
            </a:r>
            <a:r>
              <a:rPr lang="nl-NL" sz="2000" b="1" dirty="0"/>
              <a:t> hormoon </a:t>
            </a:r>
            <a:r>
              <a:rPr lang="nl-NL" sz="2000" dirty="0"/>
              <a:t>(TSH) (deze wordt in de hypofyse </a:t>
            </a:r>
            <a:r>
              <a:rPr lang="nl-NL" sz="2000" dirty="0" err="1"/>
              <a:t>geprocudeerd</a:t>
            </a:r>
            <a:r>
              <a:rPr lang="nl-NL" sz="2000" dirty="0"/>
              <a:t>). </a:t>
            </a:r>
          </a:p>
          <a:p>
            <a:pPr marL="0" indent="0">
              <a:buNone/>
            </a:pPr>
            <a:endParaRPr lang="nl-NL" sz="2000" dirty="0"/>
          </a:p>
          <a:p>
            <a:pPr marL="0" indent="0">
              <a:buNone/>
            </a:pPr>
            <a:endParaRPr lang="nl-NL" sz="2000" dirty="0"/>
          </a:p>
          <a:p>
            <a:pPr marL="0" indent="0">
              <a:buNone/>
            </a:pPr>
            <a:endParaRPr lang="nl-NL" sz="2000" dirty="0"/>
          </a:p>
        </p:txBody>
      </p:sp>
      <p:pic>
        <p:nvPicPr>
          <p:cNvPr id="4" name="Tijdelijke aanduiding voor inhoud 5" descr="schildklier1.jpg">
            <a:extLst>
              <a:ext uri="{FF2B5EF4-FFF2-40B4-BE49-F238E27FC236}">
                <a16:creationId xmlns:a16="http://schemas.microsoft.com/office/drawing/2014/main" id="{44E1B759-F54F-49E1-A3FA-DC3C14700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986" y="1544153"/>
            <a:ext cx="4747547" cy="3798037"/>
          </a:xfrm>
          <a:prstGeom prst="rect">
            <a:avLst/>
          </a:prstGeom>
        </p:spPr>
      </p:pic>
    </p:spTree>
    <p:extLst>
      <p:ext uri="{BB962C8B-B14F-4D97-AF65-F5344CB8AC3E}">
        <p14:creationId xmlns:p14="http://schemas.microsoft.com/office/powerpoint/2010/main" val="232367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AFD8B8D-C9A3-468C-9171-71B54D18E656}"/>
              </a:ext>
            </a:extLst>
          </p:cNvPr>
          <p:cNvSpPr>
            <a:spLocks noGrp="1"/>
          </p:cNvSpPr>
          <p:nvPr>
            <p:ph type="title"/>
          </p:nvPr>
        </p:nvSpPr>
        <p:spPr>
          <a:xfrm>
            <a:off x="6513788" y="1026716"/>
            <a:ext cx="4840010" cy="1807305"/>
          </a:xfrm>
        </p:spPr>
        <p:txBody>
          <a:bodyPr>
            <a:normAutofit/>
          </a:bodyPr>
          <a:lstStyle/>
          <a:p>
            <a:r>
              <a:rPr lang="nl-NL" sz="2800" b="1" dirty="0"/>
              <a:t>Functie (fysiologie) van de schildklier (</a:t>
            </a:r>
            <a:r>
              <a:rPr lang="nl-NL" sz="2800" b="1" dirty="0" err="1"/>
              <a:t>thyroïd</a:t>
            </a:r>
            <a:r>
              <a:rPr lang="nl-NL" sz="2800" b="1" dirty="0"/>
              <a:t>)</a:t>
            </a:r>
          </a:p>
        </p:txBody>
      </p:sp>
      <p:pic>
        <p:nvPicPr>
          <p:cNvPr id="1026" name="Picture 2" descr="Traag werkende schildklier | Gezondheidsnet">
            <a:extLst>
              <a:ext uri="{FF2B5EF4-FFF2-40B4-BE49-F238E27FC236}">
                <a16:creationId xmlns:a16="http://schemas.microsoft.com/office/drawing/2014/main" id="{355BCD43-A49D-4C8A-BB65-1AF953869D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47" r="24108"/>
          <a:stretch/>
        </p:blipFill>
        <p:spPr bwMode="auto">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980689BD-A4F3-4116-A105-9BC6B5A5A757}"/>
              </a:ext>
            </a:extLst>
          </p:cNvPr>
          <p:cNvSpPr>
            <a:spLocks noGrp="1"/>
          </p:cNvSpPr>
          <p:nvPr>
            <p:ph idx="1"/>
          </p:nvPr>
        </p:nvSpPr>
        <p:spPr>
          <a:xfrm>
            <a:off x="6513788" y="2593382"/>
            <a:ext cx="4840010" cy="3843666"/>
          </a:xfrm>
        </p:spPr>
        <p:txBody>
          <a:bodyPr>
            <a:normAutofit/>
          </a:bodyPr>
          <a:lstStyle/>
          <a:p>
            <a:pPr marL="0" indent="0">
              <a:lnSpc>
                <a:spcPct val="90000"/>
              </a:lnSpc>
              <a:buNone/>
            </a:pPr>
            <a:r>
              <a:rPr lang="nl-NL" sz="1700" dirty="0"/>
              <a:t>De schildklier is een </a:t>
            </a:r>
            <a:r>
              <a:rPr lang="nl-NL" sz="1700" b="1" dirty="0"/>
              <a:t>endocriene</a:t>
            </a:r>
            <a:r>
              <a:rPr lang="nl-NL" sz="1700" dirty="0"/>
              <a:t> klier, d.w.z. dat de hormonen die hij produceert door het bloed worden opgenomen.</a:t>
            </a:r>
          </a:p>
          <a:p>
            <a:pPr marL="0" indent="0">
              <a:lnSpc>
                <a:spcPct val="90000"/>
              </a:lnSpc>
              <a:buNone/>
            </a:pPr>
            <a:r>
              <a:rPr lang="nl-NL" sz="1700" dirty="0"/>
              <a:t>Schildklier produceert 2 soorten hormonen:</a:t>
            </a:r>
          </a:p>
          <a:p>
            <a:pPr>
              <a:lnSpc>
                <a:spcPct val="90000"/>
              </a:lnSpc>
            </a:pPr>
            <a:r>
              <a:rPr lang="nl-NL" sz="1700" dirty="0"/>
              <a:t>T4: thyroxine (een soort voorraad)</a:t>
            </a:r>
          </a:p>
          <a:p>
            <a:pPr>
              <a:lnSpc>
                <a:spcPct val="90000"/>
              </a:lnSpc>
            </a:pPr>
            <a:r>
              <a:rPr lang="nl-NL" sz="1700" dirty="0"/>
              <a:t>T3: </a:t>
            </a:r>
            <a:r>
              <a:rPr lang="nl-NL" sz="1700" dirty="0" err="1"/>
              <a:t>thyronine</a:t>
            </a:r>
            <a:r>
              <a:rPr lang="nl-NL" sz="1700" dirty="0"/>
              <a:t> (actief hormoon, naar behoefte van het lichaam, weefsels en cellen wordt T4 omgezet in T3.</a:t>
            </a:r>
          </a:p>
          <a:p>
            <a:pPr marL="0" indent="0">
              <a:lnSpc>
                <a:spcPct val="90000"/>
              </a:lnSpc>
              <a:buNone/>
            </a:pPr>
            <a:r>
              <a:rPr lang="nl-NL" sz="1700" dirty="0"/>
              <a:t>Deze worden afgegeven aan het bloed en vervoert naar andere cellen en organen.</a:t>
            </a:r>
          </a:p>
          <a:p>
            <a:pPr marL="0" indent="0">
              <a:lnSpc>
                <a:spcPct val="90000"/>
              </a:lnSpc>
              <a:buNone/>
            </a:pPr>
            <a:r>
              <a:rPr lang="nl-NL" sz="1700" dirty="0"/>
              <a:t>Het schildklierhormoon heeft invloed op verbranding in de cellen.</a:t>
            </a:r>
          </a:p>
        </p:txBody>
      </p:sp>
    </p:spTree>
    <p:extLst>
      <p:ext uri="{BB962C8B-B14F-4D97-AF65-F5344CB8AC3E}">
        <p14:creationId xmlns:p14="http://schemas.microsoft.com/office/powerpoint/2010/main" val="181663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995AC92-C980-47D5-8CA7-F4132D24E277}"/>
              </a:ext>
            </a:extLst>
          </p:cNvPr>
          <p:cNvSpPr>
            <a:spLocks noGrp="1"/>
          </p:cNvSpPr>
          <p:nvPr>
            <p:ph type="title"/>
          </p:nvPr>
        </p:nvSpPr>
        <p:spPr>
          <a:xfrm>
            <a:off x="838201" y="365125"/>
            <a:ext cx="5251316" cy="1807305"/>
          </a:xfrm>
        </p:spPr>
        <p:txBody>
          <a:bodyPr>
            <a:normAutofit/>
          </a:bodyPr>
          <a:lstStyle/>
          <a:p>
            <a:r>
              <a:rPr lang="nl-NL" b="1" dirty="0"/>
              <a:t>Wat heeft de schildklier nodig?</a:t>
            </a:r>
          </a:p>
        </p:txBody>
      </p:sp>
      <p:sp>
        <p:nvSpPr>
          <p:cNvPr id="3" name="Tijdelijke aanduiding voor inhoud 2">
            <a:extLst>
              <a:ext uri="{FF2B5EF4-FFF2-40B4-BE49-F238E27FC236}">
                <a16:creationId xmlns:a16="http://schemas.microsoft.com/office/drawing/2014/main" id="{053F8768-0657-4833-9AA5-DA373D93D7B6}"/>
              </a:ext>
            </a:extLst>
          </p:cNvPr>
          <p:cNvSpPr>
            <a:spLocks noGrp="1"/>
          </p:cNvSpPr>
          <p:nvPr>
            <p:ph idx="1"/>
          </p:nvPr>
        </p:nvSpPr>
        <p:spPr>
          <a:xfrm>
            <a:off x="838200" y="2333297"/>
            <a:ext cx="4619621" cy="3843666"/>
          </a:xfrm>
        </p:spPr>
        <p:txBody>
          <a:bodyPr>
            <a:normAutofit/>
          </a:bodyPr>
          <a:lstStyle/>
          <a:p>
            <a:pPr marL="0" indent="0">
              <a:lnSpc>
                <a:spcPct val="90000"/>
              </a:lnSpc>
              <a:buNone/>
            </a:pPr>
            <a:r>
              <a:rPr lang="nl-NL" sz="1700" dirty="0"/>
              <a:t>Voor de vorming van thyroxine en </a:t>
            </a:r>
            <a:r>
              <a:rPr lang="nl-NL" sz="1700" dirty="0" err="1"/>
              <a:t>thyronine</a:t>
            </a:r>
            <a:r>
              <a:rPr lang="nl-NL" sz="1700" dirty="0"/>
              <a:t> heeft de schildklier </a:t>
            </a:r>
            <a:r>
              <a:rPr lang="nl-NL" sz="1700" b="1" dirty="0"/>
              <a:t>jodium</a:t>
            </a:r>
            <a:r>
              <a:rPr lang="nl-NL" sz="1700" dirty="0"/>
              <a:t> nodig.</a:t>
            </a:r>
          </a:p>
          <a:p>
            <a:pPr marL="0" indent="0">
              <a:lnSpc>
                <a:spcPct val="90000"/>
              </a:lnSpc>
              <a:buNone/>
            </a:pPr>
            <a:r>
              <a:rPr lang="nl-NL" sz="1700" dirty="0"/>
              <a:t>Als je in een omgeving woont waar minder vaak jodiumrijke voedingsmiddelen op het menu staan, komen vergrote schildklieren vaker voor.</a:t>
            </a:r>
          </a:p>
          <a:p>
            <a:pPr>
              <a:lnSpc>
                <a:spcPct val="90000"/>
              </a:lnSpc>
            </a:pPr>
            <a:r>
              <a:rPr lang="nl-NL" sz="1700" dirty="0"/>
              <a:t>Verse vis</a:t>
            </a:r>
          </a:p>
          <a:p>
            <a:pPr>
              <a:lnSpc>
                <a:spcPct val="90000"/>
              </a:lnSpc>
            </a:pPr>
            <a:r>
              <a:rPr lang="nl-NL" sz="1700" dirty="0"/>
              <a:t>Zeevruchten</a:t>
            </a:r>
          </a:p>
          <a:p>
            <a:pPr>
              <a:lnSpc>
                <a:spcPct val="90000"/>
              </a:lnSpc>
            </a:pPr>
            <a:r>
              <a:rPr lang="nl-NL" sz="1700" dirty="0"/>
              <a:t>Melkproducten</a:t>
            </a:r>
          </a:p>
          <a:p>
            <a:pPr>
              <a:lnSpc>
                <a:spcPct val="90000"/>
              </a:lnSpc>
            </a:pPr>
            <a:r>
              <a:rPr lang="nl-NL" sz="1700" dirty="0"/>
              <a:t>Kraanwater</a:t>
            </a:r>
          </a:p>
          <a:p>
            <a:pPr>
              <a:lnSpc>
                <a:spcPct val="90000"/>
              </a:lnSpc>
            </a:pPr>
            <a:r>
              <a:rPr lang="nl-NL" sz="1700" dirty="0"/>
              <a:t>Bepaalde groenten</a:t>
            </a:r>
          </a:p>
        </p:txBody>
      </p:sp>
      <p:pic>
        <p:nvPicPr>
          <p:cNvPr id="2050" name="Picture 2" descr="Verse Vis bestellen - Brand Visspecialiteiten">
            <a:extLst>
              <a:ext uri="{FF2B5EF4-FFF2-40B4-BE49-F238E27FC236}">
                <a16:creationId xmlns:a16="http://schemas.microsoft.com/office/drawing/2014/main" id="{4E8705C5-F081-4548-A4DD-1E44090645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52" r="27067"/>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22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1DF4504-4C10-4C49-A6B3-64F69F85468B}"/>
              </a:ext>
            </a:extLst>
          </p:cNvPr>
          <p:cNvSpPr>
            <a:spLocks noGrp="1"/>
          </p:cNvSpPr>
          <p:nvPr>
            <p:ph type="title"/>
          </p:nvPr>
        </p:nvSpPr>
        <p:spPr>
          <a:xfrm>
            <a:off x="6513788" y="1042458"/>
            <a:ext cx="4840010" cy="1807305"/>
          </a:xfrm>
        </p:spPr>
        <p:txBody>
          <a:bodyPr>
            <a:normAutofit/>
          </a:bodyPr>
          <a:lstStyle/>
          <a:p>
            <a:r>
              <a:rPr lang="nl-NL" sz="3700" b="1" dirty="0"/>
              <a:t>Wat is de functie van het schildklierhormoon?</a:t>
            </a:r>
          </a:p>
        </p:txBody>
      </p:sp>
      <p:pic>
        <p:nvPicPr>
          <p:cNvPr id="3074" name="Picture 2" descr="Hielprik veertig jaar in Nederland | NU - Het laatste nieuws het eerst op  NU.nl">
            <a:extLst>
              <a:ext uri="{FF2B5EF4-FFF2-40B4-BE49-F238E27FC236}">
                <a16:creationId xmlns:a16="http://schemas.microsoft.com/office/drawing/2014/main" id="{6CF0F262-4F65-4569-99D1-0C52F3AF2A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84" r="8125"/>
          <a:stretch/>
        </p:blipFill>
        <p:spPr bwMode="auto">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37AC0069-E1CE-4C2A-8B42-8C63FB0E9B52}"/>
              </a:ext>
            </a:extLst>
          </p:cNvPr>
          <p:cNvSpPr>
            <a:spLocks noGrp="1"/>
          </p:cNvSpPr>
          <p:nvPr>
            <p:ph idx="1"/>
          </p:nvPr>
        </p:nvSpPr>
        <p:spPr>
          <a:xfrm>
            <a:off x="6513788" y="2980267"/>
            <a:ext cx="4840010" cy="3196696"/>
          </a:xfrm>
        </p:spPr>
        <p:txBody>
          <a:bodyPr>
            <a:normAutofit fontScale="92500" lnSpcReduction="10000"/>
          </a:bodyPr>
          <a:lstStyle/>
          <a:p>
            <a:pPr marL="0" indent="0">
              <a:lnSpc>
                <a:spcPct val="90000"/>
              </a:lnSpc>
              <a:buNone/>
            </a:pPr>
            <a:r>
              <a:rPr lang="nl-NL" sz="1700" dirty="0"/>
              <a:t>De schildklierhormonen zijn belangrijk voor:</a:t>
            </a:r>
          </a:p>
          <a:p>
            <a:pPr>
              <a:lnSpc>
                <a:spcPct val="90000"/>
              </a:lnSpc>
            </a:pPr>
            <a:r>
              <a:rPr lang="nl-NL" sz="1700" dirty="0"/>
              <a:t>De groei</a:t>
            </a:r>
          </a:p>
          <a:p>
            <a:pPr>
              <a:lnSpc>
                <a:spcPct val="90000"/>
              </a:lnSpc>
            </a:pPr>
            <a:r>
              <a:rPr lang="nl-NL" sz="1700" dirty="0"/>
              <a:t>De ontwikkeling van het verstandelijk vermogen</a:t>
            </a:r>
          </a:p>
          <a:p>
            <a:pPr>
              <a:lnSpc>
                <a:spcPct val="90000"/>
              </a:lnSpc>
            </a:pPr>
            <a:r>
              <a:rPr lang="nl-NL" sz="1700" dirty="0"/>
              <a:t>Vele stofwisselingsprocessen in het lichaam (opname van voedsel, omzetten in energie)</a:t>
            </a:r>
          </a:p>
          <a:p>
            <a:pPr marL="0" indent="0">
              <a:lnSpc>
                <a:spcPct val="90000"/>
              </a:lnSpc>
              <a:buNone/>
            </a:pPr>
            <a:endParaRPr lang="nl-NL" sz="1700" dirty="0"/>
          </a:p>
          <a:p>
            <a:pPr marL="0" indent="0">
              <a:lnSpc>
                <a:spcPct val="90000"/>
              </a:lnSpc>
              <a:buNone/>
            </a:pPr>
            <a:r>
              <a:rPr lang="nl-NL" sz="1700" i="1" dirty="0"/>
              <a:t>In de tweede week na de geboorte worden kinderen via een hielprik getest op 2 zeldzame aangeboren stofwisselingsziekten: PKU (phenylketonurie) en CHT (congenitale hypothyreoïdie)</a:t>
            </a:r>
          </a:p>
        </p:txBody>
      </p:sp>
    </p:spTree>
    <p:extLst>
      <p:ext uri="{BB962C8B-B14F-4D97-AF65-F5344CB8AC3E}">
        <p14:creationId xmlns:p14="http://schemas.microsoft.com/office/powerpoint/2010/main" val="169845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E72949">
              <a:alpha val="20000"/>
            </a:srgbClr>
          </a:solidFill>
          <a:ln w="32707" cap="flat">
            <a:noFill/>
            <a:prstDash val="solid"/>
            <a:miter/>
          </a:ln>
        </p:spPr>
        <p:txBody>
          <a:bodyPr rtlCol="0" anchor="ctr"/>
          <a:lstStyle/>
          <a:p>
            <a:endParaRPr lang="en-US">
              <a:solidFill>
                <a:schemeClr val="tx1"/>
              </a:solidFill>
            </a:endParaRPr>
          </a:p>
        </p:txBody>
      </p:sp>
      <p:sp>
        <p:nvSpPr>
          <p:cNvPr id="2" name="Titel 1">
            <a:extLst>
              <a:ext uri="{FF2B5EF4-FFF2-40B4-BE49-F238E27FC236}">
                <a16:creationId xmlns:a16="http://schemas.microsoft.com/office/drawing/2014/main" id="{5D3A7CD3-2900-4BD9-8308-1B8D05224BE6}"/>
              </a:ext>
            </a:extLst>
          </p:cNvPr>
          <p:cNvSpPr>
            <a:spLocks noGrp="1"/>
          </p:cNvSpPr>
          <p:nvPr>
            <p:ph type="title"/>
          </p:nvPr>
        </p:nvSpPr>
        <p:spPr>
          <a:xfrm>
            <a:off x="905484" y="1065749"/>
            <a:ext cx="3748810" cy="4726502"/>
          </a:xfrm>
        </p:spPr>
        <p:txBody>
          <a:bodyPr>
            <a:normAutofit/>
          </a:bodyPr>
          <a:lstStyle/>
          <a:p>
            <a:r>
              <a:rPr lang="nl-NL" b="1" dirty="0"/>
              <a:t>Hypo- en hyperfunctie</a:t>
            </a:r>
          </a:p>
        </p:txBody>
      </p:sp>
      <p:sp>
        <p:nvSpPr>
          <p:cNvPr id="3" name="Tijdelijke aanduiding voor inhoud 2">
            <a:extLst>
              <a:ext uri="{FF2B5EF4-FFF2-40B4-BE49-F238E27FC236}">
                <a16:creationId xmlns:a16="http://schemas.microsoft.com/office/drawing/2014/main" id="{04F67048-1A8E-49F2-9A59-2596A01B96F9}"/>
              </a:ext>
            </a:extLst>
          </p:cNvPr>
          <p:cNvSpPr>
            <a:spLocks noGrp="1"/>
          </p:cNvSpPr>
          <p:nvPr>
            <p:ph idx="1"/>
          </p:nvPr>
        </p:nvSpPr>
        <p:spPr>
          <a:xfrm>
            <a:off x="6889068" y="848780"/>
            <a:ext cx="4549400" cy="5431376"/>
          </a:xfrm>
        </p:spPr>
        <p:txBody>
          <a:bodyPr anchor="ctr">
            <a:normAutofit lnSpcReduction="10000"/>
          </a:bodyPr>
          <a:lstStyle/>
          <a:p>
            <a:pPr marL="0" indent="0">
              <a:lnSpc>
                <a:spcPct val="90000"/>
              </a:lnSpc>
              <a:buNone/>
            </a:pPr>
            <a:r>
              <a:rPr lang="nl-NL" sz="1900" dirty="0"/>
              <a:t>Zoals eerder besproken kan een hormoonklier een hypo- of een hyperfunctie hebben, zo ook de schildklier. We noemen dat in dit geval </a:t>
            </a:r>
            <a:r>
              <a:rPr lang="nl-NL" sz="1900" b="1" dirty="0"/>
              <a:t>hypothyreoïdie: </a:t>
            </a:r>
            <a:r>
              <a:rPr lang="nl-NL" sz="1900" dirty="0"/>
              <a:t>een tekort aan het schildklierhormoon thyroxine (T4).</a:t>
            </a:r>
          </a:p>
          <a:p>
            <a:pPr marL="0" indent="0">
              <a:lnSpc>
                <a:spcPct val="90000"/>
              </a:lnSpc>
              <a:buNone/>
            </a:pPr>
            <a:r>
              <a:rPr lang="nl-NL" sz="1900" dirty="0"/>
              <a:t>Oorzaken:</a:t>
            </a:r>
          </a:p>
          <a:p>
            <a:pPr>
              <a:lnSpc>
                <a:spcPct val="90000"/>
              </a:lnSpc>
            </a:pPr>
            <a:r>
              <a:rPr lang="nl-NL" sz="1900"/>
              <a:t>Auto-immuunziekte </a:t>
            </a:r>
            <a:r>
              <a:rPr lang="nl-NL" sz="1900" dirty="0"/>
              <a:t>(ziekte van Hashimoto)</a:t>
            </a:r>
          </a:p>
          <a:p>
            <a:pPr>
              <a:lnSpc>
                <a:spcPct val="90000"/>
              </a:lnSpc>
            </a:pPr>
            <a:r>
              <a:rPr lang="nl-NL" sz="1900" dirty="0"/>
              <a:t>Bijwerking van de behandeling van hyperthyreoïdie</a:t>
            </a:r>
          </a:p>
          <a:p>
            <a:pPr>
              <a:lnSpc>
                <a:spcPct val="90000"/>
              </a:lnSpc>
            </a:pPr>
            <a:r>
              <a:rPr lang="nl-NL" sz="1900" dirty="0"/>
              <a:t>Aangeboren afwijking (CHT)</a:t>
            </a:r>
          </a:p>
          <a:p>
            <a:pPr>
              <a:lnSpc>
                <a:spcPct val="90000"/>
              </a:lnSpc>
            </a:pPr>
            <a:r>
              <a:rPr lang="nl-NL" sz="1900" dirty="0"/>
              <a:t>Gebruik medicatie (lithium)</a:t>
            </a:r>
          </a:p>
          <a:p>
            <a:pPr>
              <a:lnSpc>
                <a:spcPct val="90000"/>
              </a:lnSpc>
            </a:pPr>
            <a:r>
              <a:rPr lang="nl-NL" sz="1900" dirty="0"/>
              <a:t>Na (gedeeltelijke) chirurgische verwijdering)</a:t>
            </a:r>
          </a:p>
          <a:p>
            <a:pPr>
              <a:lnSpc>
                <a:spcPct val="90000"/>
              </a:lnSpc>
            </a:pPr>
            <a:r>
              <a:rPr lang="nl-NL" sz="1900" dirty="0"/>
              <a:t>Minder hormoonaanmaak</a:t>
            </a:r>
          </a:p>
          <a:p>
            <a:pPr>
              <a:lnSpc>
                <a:spcPct val="90000"/>
              </a:lnSpc>
            </a:pPr>
            <a:r>
              <a:rPr lang="nl-NL" sz="1900" dirty="0"/>
              <a:t>Goedaardig gezwel in de hypofyse</a:t>
            </a:r>
          </a:p>
        </p:txBody>
      </p:sp>
    </p:spTree>
    <p:extLst>
      <p:ext uri="{BB962C8B-B14F-4D97-AF65-F5344CB8AC3E}">
        <p14:creationId xmlns:p14="http://schemas.microsoft.com/office/powerpoint/2010/main" val="423802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e trage schildklier - Schildklier Organisatie Nederland">
            <a:extLst>
              <a:ext uri="{FF2B5EF4-FFF2-40B4-BE49-F238E27FC236}">
                <a16:creationId xmlns:a16="http://schemas.microsoft.com/office/drawing/2014/main" id="{F6E176B5-0A28-44D6-A9E5-C1DAAC22F6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508406"/>
            <a:ext cx="10817013" cy="584118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4089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5B2C97-AC88-4D68-B92C-986A00E3465B}"/>
              </a:ext>
            </a:extLst>
          </p:cNvPr>
          <p:cNvSpPr>
            <a:spLocks noGrp="1"/>
          </p:cNvSpPr>
          <p:nvPr>
            <p:ph type="title"/>
          </p:nvPr>
        </p:nvSpPr>
        <p:spPr>
          <a:xfrm>
            <a:off x="692577" y="748607"/>
            <a:ext cx="3816095" cy="1807305"/>
          </a:xfrm>
        </p:spPr>
        <p:txBody>
          <a:bodyPr>
            <a:normAutofit/>
          </a:bodyPr>
          <a:lstStyle/>
          <a:p>
            <a:r>
              <a:rPr lang="nl-NL" sz="3700" b="1" dirty="0"/>
              <a:t>Klachten bij hypothyreoïdie</a:t>
            </a:r>
          </a:p>
        </p:txBody>
      </p:sp>
      <p:sp>
        <p:nvSpPr>
          <p:cNvPr id="3" name="Tijdelijke aanduiding voor inhoud 2">
            <a:extLst>
              <a:ext uri="{FF2B5EF4-FFF2-40B4-BE49-F238E27FC236}">
                <a16:creationId xmlns:a16="http://schemas.microsoft.com/office/drawing/2014/main" id="{892F54BD-9897-4BC5-BD27-F88915568F4C}"/>
              </a:ext>
            </a:extLst>
          </p:cNvPr>
          <p:cNvSpPr>
            <a:spLocks noGrp="1"/>
          </p:cNvSpPr>
          <p:nvPr>
            <p:ph idx="1"/>
          </p:nvPr>
        </p:nvSpPr>
        <p:spPr>
          <a:xfrm>
            <a:off x="702734" y="2333297"/>
            <a:ext cx="3816096" cy="3843666"/>
          </a:xfrm>
        </p:spPr>
        <p:txBody>
          <a:bodyPr>
            <a:normAutofit/>
          </a:bodyPr>
          <a:lstStyle/>
          <a:p>
            <a:pPr>
              <a:lnSpc>
                <a:spcPct val="90000"/>
              </a:lnSpc>
            </a:pPr>
            <a:r>
              <a:rPr lang="nl-NL" sz="1400" dirty="0"/>
              <a:t>Moe</a:t>
            </a:r>
          </a:p>
          <a:p>
            <a:pPr>
              <a:lnSpc>
                <a:spcPct val="90000"/>
              </a:lnSpc>
            </a:pPr>
            <a:r>
              <a:rPr lang="nl-NL" sz="1400" dirty="0"/>
              <a:t>Traagheid en geheugenstoornissen</a:t>
            </a:r>
          </a:p>
          <a:p>
            <a:pPr>
              <a:lnSpc>
                <a:spcPct val="90000"/>
              </a:lnSpc>
            </a:pPr>
            <a:r>
              <a:rPr lang="nl-NL" sz="1400" dirty="0"/>
              <a:t>Snel koud</a:t>
            </a:r>
          </a:p>
          <a:p>
            <a:pPr>
              <a:lnSpc>
                <a:spcPct val="90000"/>
              </a:lnSpc>
            </a:pPr>
            <a:r>
              <a:rPr lang="nl-NL" sz="1400" dirty="0"/>
              <a:t>Slechte eetlust, maar gewicht neemt toe</a:t>
            </a:r>
          </a:p>
          <a:p>
            <a:pPr>
              <a:lnSpc>
                <a:spcPct val="90000"/>
              </a:lnSpc>
            </a:pPr>
            <a:r>
              <a:rPr lang="nl-NL" sz="1400" dirty="0"/>
              <a:t>Langzame hartactie, ademhaling en spijsvertering vertraagd</a:t>
            </a:r>
          </a:p>
          <a:p>
            <a:pPr>
              <a:lnSpc>
                <a:spcPct val="90000"/>
              </a:lnSpc>
            </a:pPr>
            <a:r>
              <a:rPr lang="nl-NL" sz="1400" dirty="0"/>
              <a:t>Obstipatie, droge huid</a:t>
            </a:r>
          </a:p>
          <a:p>
            <a:pPr>
              <a:lnSpc>
                <a:spcPct val="90000"/>
              </a:lnSpc>
            </a:pPr>
            <a:r>
              <a:rPr lang="nl-NL" sz="1400" dirty="0"/>
              <a:t>Pafferig, opgeblazen uiterlijk</a:t>
            </a:r>
          </a:p>
          <a:p>
            <a:pPr>
              <a:lnSpc>
                <a:spcPct val="90000"/>
              </a:lnSpc>
            </a:pPr>
            <a:r>
              <a:rPr lang="nl-NL" sz="1400" dirty="0"/>
              <a:t>Haaruitval</a:t>
            </a:r>
          </a:p>
          <a:p>
            <a:pPr>
              <a:lnSpc>
                <a:spcPct val="90000"/>
              </a:lnSpc>
            </a:pPr>
            <a:r>
              <a:rPr lang="nl-NL" sz="1400" dirty="0"/>
              <a:t>Lage, hese stem</a:t>
            </a:r>
          </a:p>
          <a:p>
            <a:pPr>
              <a:lnSpc>
                <a:spcPct val="90000"/>
              </a:lnSpc>
            </a:pPr>
            <a:r>
              <a:rPr lang="nl-NL" sz="1400" dirty="0"/>
              <a:t>Aangeboren: dwerggroei en vertraagd geestelijk vermogen</a:t>
            </a:r>
          </a:p>
        </p:txBody>
      </p:sp>
      <p:pic>
        <p:nvPicPr>
          <p:cNvPr id="6146" name="Picture 2" descr="Waarom je steeds zo moe bent - 14 oorzaken van vermoeidheid">
            <a:extLst>
              <a:ext uri="{FF2B5EF4-FFF2-40B4-BE49-F238E27FC236}">
                <a16:creationId xmlns:a16="http://schemas.microsoft.com/office/drawing/2014/main" id="{988CCBE3-DFA6-49A0-A811-A9A8F2181F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32" r="12907"/>
          <a:stretch/>
        </p:blipFill>
        <p:spPr bwMode="auto">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88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135B463-65F3-43B1-AECD-D5D629B11863}"/>
              </a:ext>
            </a:extLst>
          </p:cNvPr>
          <p:cNvSpPr>
            <a:spLocks noGrp="1"/>
          </p:cNvSpPr>
          <p:nvPr>
            <p:ph type="title"/>
          </p:nvPr>
        </p:nvSpPr>
        <p:spPr>
          <a:xfrm>
            <a:off x="643467" y="992566"/>
            <a:ext cx="3888526" cy="1800526"/>
          </a:xfrm>
        </p:spPr>
        <p:txBody>
          <a:bodyPr>
            <a:normAutofit/>
          </a:bodyPr>
          <a:lstStyle/>
          <a:p>
            <a:r>
              <a:rPr lang="nl-NL" sz="3700" b="1" dirty="0"/>
              <a:t>Behandeling hypothyreoïdie</a:t>
            </a:r>
          </a:p>
        </p:txBody>
      </p:sp>
      <p:sp>
        <p:nvSpPr>
          <p:cNvPr id="3" name="Tijdelijke aanduiding voor inhoud 2">
            <a:extLst>
              <a:ext uri="{FF2B5EF4-FFF2-40B4-BE49-F238E27FC236}">
                <a16:creationId xmlns:a16="http://schemas.microsoft.com/office/drawing/2014/main" id="{2F08E100-AE3E-4A4E-8BEC-0B7C829260A3}"/>
              </a:ext>
            </a:extLst>
          </p:cNvPr>
          <p:cNvSpPr>
            <a:spLocks noGrp="1"/>
          </p:cNvSpPr>
          <p:nvPr>
            <p:ph idx="1"/>
          </p:nvPr>
        </p:nvSpPr>
        <p:spPr>
          <a:xfrm>
            <a:off x="643467" y="2573867"/>
            <a:ext cx="4083262" cy="3603095"/>
          </a:xfrm>
        </p:spPr>
        <p:txBody>
          <a:bodyPr>
            <a:normAutofit/>
          </a:bodyPr>
          <a:lstStyle/>
          <a:p>
            <a:pPr marL="0" indent="0">
              <a:lnSpc>
                <a:spcPct val="90000"/>
              </a:lnSpc>
              <a:buNone/>
            </a:pPr>
            <a:r>
              <a:rPr lang="nl-NL" sz="1400" dirty="0" err="1"/>
              <a:t>Thyreomimetica</a:t>
            </a:r>
            <a:r>
              <a:rPr lang="nl-NL" sz="1400" dirty="0"/>
              <a:t>: vervanging van het schildklierhormoon (substitutietherapie)</a:t>
            </a:r>
          </a:p>
          <a:p>
            <a:pPr>
              <a:lnSpc>
                <a:spcPct val="90000"/>
              </a:lnSpc>
            </a:pPr>
            <a:r>
              <a:rPr lang="nl-NL" sz="1400" b="1" dirty="0"/>
              <a:t>Levothyroxine</a:t>
            </a:r>
            <a:r>
              <a:rPr lang="nl-NL" sz="1400" dirty="0"/>
              <a:t> (T4) (</a:t>
            </a:r>
            <a:r>
              <a:rPr lang="nl-NL" sz="1400" dirty="0" err="1"/>
              <a:t>Thyrax</a:t>
            </a:r>
            <a:r>
              <a:rPr lang="nl-NL" sz="1400" dirty="0"/>
              <a:t>, </a:t>
            </a:r>
            <a:r>
              <a:rPr lang="nl-NL" sz="1400" dirty="0" err="1"/>
              <a:t>Eltroxin</a:t>
            </a:r>
            <a:r>
              <a:rPr lang="nl-NL" sz="1400" dirty="0"/>
              <a:t>, </a:t>
            </a:r>
            <a:r>
              <a:rPr lang="nl-NL" sz="1400" dirty="0" err="1"/>
              <a:t>Euthyrox</a:t>
            </a:r>
            <a:r>
              <a:rPr lang="nl-NL" sz="1400" dirty="0"/>
              <a:t>)</a:t>
            </a:r>
          </a:p>
          <a:p>
            <a:pPr>
              <a:lnSpc>
                <a:spcPct val="90000"/>
              </a:lnSpc>
            </a:pPr>
            <a:r>
              <a:rPr lang="nl-NL" sz="1400" b="1" dirty="0" err="1"/>
              <a:t>Liothyronine</a:t>
            </a:r>
            <a:r>
              <a:rPr lang="nl-NL" sz="1400" dirty="0"/>
              <a:t> (T3) (</a:t>
            </a:r>
            <a:r>
              <a:rPr lang="nl-NL" sz="1400" dirty="0" err="1"/>
              <a:t>Cytomel</a:t>
            </a:r>
            <a:r>
              <a:rPr lang="nl-NL" sz="1400" dirty="0"/>
              <a:t>)</a:t>
            </a:r>
          </a:p>
          <a:p>
            <a:pPr marL="0" indent="0">
              <a:lnSpc>
                <a:spcPct val="90000"/>
              </a:lnSpc>
              <a:buNone/>
            </a:pPr>
            <a:r>
              <a:rPr lang="nl-NL" sz="1400" i="1" dirty="0"/>
              <a:t>Bijwerkingen:</a:t>
            </a:r>
          </a:p>
          <a:p>
            <a:pPr>
              <a:lnSpc>
                <a:spcPct val="90000"/>
              </a:lnSpc>
            </a:pPr>
            <a:r>
              <a:rPr lang="nl-NL" sz="1400" dirty="0"/>
              <a:t>Te hoge dosis of te snel opvoeren van de dosering kunnen tot verschijnselen van hyperthyreoïdie leiden</a:t>
            </a:r>
          </a:p>
          <a:p>
            <a:pPr>
              <a:lnSpc>
                <a:spcPct val="90000"/>
              </a:lnSpc>
            </a:pPr>
            <a:r>
              <a:rPr lang="nl-NL" sz="1400" dirty="0"/>
              <a:t>Te snel opvoeren van de dosering kan hartproblemen veroorzaken</a:t>
            </a:r>
          </a:p>
        </p:txBody>
      </p:sp>
      <p:pic>
        <p:nvPicPr>
          <p:cNvPr id="7170" name="Picture 2" descr="Thyrax 0,150mg 90tb kopen? Medicijnen.nl">
            <a:extLst>
              <a:ext uri="{FF2B5EF4-FFF2-40B4-BE49-F238E27FC236}">
                <a16:creationId xmlns:a16="http://schemas.microsoft.com/office/drawing/2014/main" id="{4D65E648-E41D-444B-B50B-E374CDA269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0986" y="1069398"/>
            <a:ext cx="4747547" cy="474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100117"/>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301B27"/>
      </a:dk2>
      <a:lt2>
        <a:srgbClr val="F0F3F3"/>
      </a:lt2>
      <a:accent1>
        <a:srgbClr val="E72949"/>
      </a:accent1>
      <a:accent2>
        <a:srgbClr val="D51786"/>
      </a:accent2>
      <a:accent3>
        <a:srgbClr val="E629E7"/>
      </a:accent3>
      <a:accent4>
        <a:srgbClr val="8517D5"/>
      </a:accent4>
      <a:accent5>
        <a:srgbClr val="4829E7"/>
      </a:accent5>
      <a:accent6>
        <a:srgbClr val="1747D5"/>
      </a:accent6>
      <a:hlink>
        <a:srgbClr val="7B55C6"/>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785</Words>
  <Application>Microsoft Office PowerPoint</Application>
  <PresentationFormat>Breedbeeld</PresentationFormat>
  <Paragraphs>99</Paragraphs>
  <Slides>15</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Century Gothic</vt:lpstr>
      <vt:lpstr>BrushVTI</vt:lpstr>
      <vt:lpstr>Het hormoonstelsel</vt:lpstr>
      <vt:lpstr>De schildklier</vt:lpstr>
      <vt:lpstr>Functie (fysiologie) van de schildklier (thyroïd)</vt:lpstr>
      <vt:lpstr>Wat heeft de schildklier nodig?</vt:lpstr>
      <vt:lpstr>Wat is de functie van het schildklierhormoon?</vt:lpstr>
      <vt:lpstr>Hypo- en hyperfunctie</vt:lpstr>
      <vt:lpstr>PowerPoint-presentatie</vt:lpstr>
      <vt:lpstr>Klachten bij hypothyreoïdie</vt:lpstr>
      <vt:lpstr>Behandeling hypothyreoïdie</vt:lpstr>
      <vt:lpstr>Hyperthyreoïdie</vt:lpstr>
      <vt:lpstr>PowerPoint-presentatie</vt:lpstr>
      <vt:lpstr>Klachten bij hyperthyreoïdie</vt:lpstr>
      <vt:lpstr>Ziekte van Graves - Basedow</vt:lpstr>
      <vt:lpstr>Onderzoeken hypo- en hyperthyreoïdie</vt:lpstr>
      <vt:lpstr>Behandeling hyperthyreoïdie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hormoonstelsel</dc:title>
  <dc:creator>Hanneke van Tuinen</dc:creator>
  <cp:lastModifiedBy>Hanneke van Tuinen</cp:lastModifiedBy>
  <cp:revision>1</cp:revision>
  <dcterms:created xsi:type="dcterms:W3CDTF">2021-03-01T13:57:58Z</dcterms:created>
  <dcterms:modified xsi:type="dcterms:W3CDTF">2021-03-01T15:14:17Z</dcterms:modified>
</cp:coreProperties>
</file>